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2"/>
  </p:notesMasterIdLst>
  <p:sldIdLst>
    <p:sldId id="258" r:id="rId2"/>
    <p:sldId id="403" r:id="rId3"/>
    <p:sldId id="405" r:id="rId4"/>
    <p:sldId id="383" r:id="rId5"/>
    <p:sldId id="406" r:id="rId6"/>
    <p:sldId id="407" r:id="rId7"/>
    <p:sldId id="356" r:id="rId8"/>
    <p:sldId id="263" r:id="rId9"/>
    <p:sldId id="264" r:id="rId10"/>
    <p:sldId id="392" r:id="rId11"/>
    <p:sldId id="374" r:id="rId12"/>
    <p:sldId id="266" r:id="rId13"/>
    <p:sldId id="394" r:id="rId14"/>
    <p:sldId id="412" r:id="rId15"/>
    <p:sldId id="377" r:id="rId16"/>
    <p:sldId id="269" r:id="rId17"/>
    <p:sldId id="368" r:id="rId18"/>
    <p:sldId id="369" r:id="rId19"/>
    <p:sldId id="370" r:id="rId20"/>
    <p:sldId id="274" r:id="rId21"/>
    <p:sldId id="421" r:id="rId22"/>
    <p:sldId id="389" r:id="rId23"/>
    <p:sldId id="390" r:id="rId24"/>
    <p:sldId id="275" r:id="rId25"/>
    <p:sldId id="277" r:id="rId26"/>
    <p:sldId id="278" r:id="rId27"/>
    <p:sldId id="422" r:id="rId28"/>
    <p:sldId id="423" r:id="rId29"/>
    <p:sldId id="424" r:id="rId30"/>
    <p:sldId id="280" r:id="rId31"/>
    <p:sldId id="396" r:id="rId32"/>
    <p:sldId id="279" r:id="rId33"/>
    <p:sldId id="372" r:id="rId34"/>
    <p:sldId id="419" r:id="rId35"/>
    <p:sldId id="420" r:id="rId36"/>
    <p:sldId id="371" r:id="rId37"/>
    <p:sldId id="283" r:id="rId38"/>
    <p:sldId id="391" r:id="rId39"/>
    <p:sldId id="367" r:id="rId40"/>
    <p:sldId id="273" r:id="rId41"/>
    <p:sldId id="415" r:id="rId42"/>
    <p:sldId id="401" r:id="rId43"/>
    <p:sldId id="425" r:id="rId44"/>
    <p:sldId id="426" r:id="rId45"/>
    <p:sldId id="427" r:id="rId46"/>
    <p:sldId id="428" r:id="rId47"/>
    <p:sldId id="429" r:id="rId48"/>
    <p:sldId id="430" r:id="rId49"/>
    <p:sldId id="432" r:id="rId50"/>
    <p:sldId id="433" r:id="rId51"/>
    <p:sldId id="434" r:id="rId52"/>
    <p:sldId id="436" r:id="rId53"/>
    <p:sldId id="410" r:id="rId54"/>
    <p:sldId id="284" r:id="rId55"/>
    <p:sldId id="285" r:id="rId56"/>
    <p:sldId id="286" r:id="rId57"/>
    <p:sldId id="288" r:id="rId58"/>
    <p:sldId id="398" r:id="rId59"/>
    <p:sldId id="290" r:id="rId60"/>
    <p:sldId id="413" r:id="rId61"/>
    <p:sldId id="358" r:id="rId62"/>
    <p:sldId id="291" r:id="rId63"/>
    <p:sldId id="299" r:id="rId64"/>
    <p:sldId id="414" r:id="rId65"/>
    <p:sldId id="300" r:id="rId66"/>
    <p:sldId id="301" r:id="rId67"/>
    <p:sldId id="302" r:id="rId68"/>
    <p:sldId id="303" r:id="rId69"/>
    <p:sldId id="305" r:id="rId70"/>
    <p:sldId id="306" r:id="rId71"/>
    <p:sldId id="308" r:id="rId72"/>
    <p:sldId id="309" r:id="rId73"/>
    <p:sldId id="357" r:id="rId74"/>
    <p:sldId id="333" r:id="rId75"/>
    <p:sldId id="337" r:id="rId76"/>
    <p:sldId id="338" r:id="rId77"/>
    <p:sldId id="339" r:id="rId78"/>
    <p:sldId id="340" r:id="rId79"/>
    <p:sldId id="341" r:id="rId80"/>
    <p:sldId id="342" r:id="rId81"/>
  </p:sldIdLst>
  <p:sldSz cx="12192000" cy="68580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0000"/>
    <a:srgbClr val="FF9900"/>
    <a:srgbClr val="FFFFDD"/>
    <a:srgbClr val="333333"/>
    <a:srgbClr val="FF6600"/>
    <a:srgbClr val="F9F6BF"/>
    <a:srgbClr val="CC3300"/>
    <a:srgbClr val="E3F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3" autoAdjust="0"/>
    <p:restoredTop sz="94840" autoAdjust="0"/>
  </p:normalViewPr>
  <p:slideViewPr>
    <p:cSldViewPr>
      <p:cViewPr varScale="1">
        <p:scale>
          <a:sx n="79" d="100"/>
          <a:sy n="79" d="100"/>
        </p:scale>
        <p:origin x="106" y="16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479D9AA-4C5B-49B2-A539-E6EB9E54554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80386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19 </a:t>
            </a:r>
            <a:r>
              <a:rPr lang="it-IT" dirty="0" err="1" smtClean="0"/>
              <a:t>sett</a:t>
            </a:r>
            <a:r>
              <a:rPr lang="it-IT" dirty="0" smtClean="0"/>
              <a:t> 2022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2191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F5ECC4-A152-402D-9130-E36C544F3309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09803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622 d.C.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33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830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Nel 632 il profeta rivolse ai fedeli il “</a:t>
            </a:r>
            <a:r>
              <a:rPr lang="it-IT" alt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discorso del commiato</a:t>
            </a: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proclamando la sacralità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del territorio della Mecca.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L'improvviso aggravarsi della malattia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gli impedì di continuare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nel suo compito, che fu affidato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al fedelissimo </a:t>
            </a:r>
            <a:r>
              <a:rPr lang="it-IT" alt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Abu </a:t>
            </a:r>
            <a:r>
              <a:rPr lang="it-IT" altLang="it-IT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Bakr</a:t>
            </a:r>
            <a:r>
              <a:rPr lang="it-IT" alt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it-IT" altLang="it-I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37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655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alt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Maometto morì a </a:t>
            </a:r>
            <a:r>
              <a:rPr lang="it-IT" alt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Medina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l’8 giugno del 632 </a:t>
            </a:r>
            <a:r>
              <a:rPr lang="it-IT" alt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d.C..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it-IT" altLang="it-IT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Gli succedette il suo fedele amico </a:t>
            </a:r>
            <a:r>
              <a:rPr lang="it-IT" alt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Abu - </a:t>
            </a:r>
            <a:r>
              <a:rPr lang="it-IT" altLang="it-IT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Bakr</a:t>
            </a: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che divenne il primo califfo,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cioè “successore” del Profeta.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38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1115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B2EBDC-E982-4EE4-BE30-3E349A728027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2865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D06757-A91F-4631-AF23-AA0263CABBB3}" type="slidenum">
              <a:rPr lang="it-IT" altLang="it-IT"/>
              <a:pPr/>
              <a:t>40</a:t>
            </a:fld>
            <a:endParaRPr lang="it-IT" altLang="it-IT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7041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D06757-A91F-4631-AF23-AA0263CABBB3}" type="slidenum">
              <a:rPr lang="it-IT" altLang="it-IT"/>
              <a:pPr/>
              <a:t>41</a:t>
            </a:fld>
            <a:endParaRPr lang="it-IT" altLang="it-IT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93525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MECCA: La Grande Moschea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075BD-5ECE-4B96-A399-A7170D151F53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3702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Pietra nera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44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4673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075BD-5ECE-4B96-A399-A7170D151F53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021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04825F-D762-43BA-86EC-AF1BE5E09B85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5177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Il ramadan è il mese in cui Dio </a:t>
            </a:r>
          </a:p>
          <a:p>
            <a:pPr algn="ctr" fontAlgn="auto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ha inviato la rivelazione al Profeta </a:t>
            </a:r>
          </a:p>
          <a:p>
            <a:pPr algn="ctr" fontAlgn="auto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Va distinto dagli altri mesi con il digiuno </a:t>
            </a:r>
          </a:p>
          <a:p>
            <a:pPr algn="ctr" fontAlgn="auto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 l’astinenza sessuale durante il ramadan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56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3683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Ogni musulmano 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deve compiere 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almeno una volta nella vita 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il pellegrinaggio alla Mecca.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57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82278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C94ECA-177F-46D7-867A-B8F9E2EF68F3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3796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Ingresso al pozzo </a:t>
            </a:r>
            <a:r>
              <a:rPr lang="it-IT" dirty="0" err="1" smtClean="0"/>
              <a:t>ZamZam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62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5806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Rito del Pellegrinaggio alla Mecca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63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1550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581483-C70D-4720-A439-70F28198991D}" type="slidenum">
              <a:rPr lang="it-IT" altLang="it-IT"/>
              <a:pPr/>
              <a:t>73</a:t>
            </a:fld>
            <a:endParaRPr lang="it-IT" altLang="it-IT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61139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19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8397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it-IT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Nascita</a:t>
            </a:r>
            <a:r>
              <a:rPr lang="it-IT" baseline="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Maometto in una miniatura turca (XVI sec.) </a:t>
            </a:r>
            <a:r>
              <a:rPr lang="it-IT" baseline="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Instambul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20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293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13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Da giovane Maometto era un commerciante; 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fu scelto come agente d'affari da una ricca vedova 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 nome </a:t>
            </a:r>
            <a:r>
              <a:rPr lang="it-IT" altLang="it-IT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Khadigiah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che poi la sposò a 25 anni dandogli sette figlie. </a:t>
            </a:r>
          </a:p>
          <a:p>
            <a:pPr algn="ctr">
              <a:lnSpc>
                <a:spcPct val="130000"/>
              </a:lnSpc>
              <a:buFontTx/>
              <a:buNone/>
            </a:pPr>
            <a:endParaRPr lang="it-IT" altLang="it-IT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Quando </a:t>
            </a:r>
            <a:r>
              <a:rPr lang="it-IT" altLang="it-IT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Khadigiah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morì, 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Maometto ebbe nove mogli e molte figlie.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22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35117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Maometto con il volto velato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25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2359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Anche se Maometto affermava che il suo unico miracolo era la rivelazione del Corano</a:t>
            </a:r>
          </a:p>
          <a:p>
            <a:r>
              <a:rPr lang="it-IT" dirty="0" smtClean="0"/>
              <a:t>Nella sua vita si narra il prodigio dell’acqua,  della luna divisa in due metà</a:t>
            </a:r>
          </a:p>
          <a:p>
            <a:r>
              <a:rPr lang="it-IT" dirty="0" smtClean="0"/>
              <a:t>Il prodigio più grande è l’estasi mistica</a:t>
            </a:r>
            <a:r>
              <a:rPr lang="it-IT" baseline="0" dirty="0" smtClean="0"/>
              <a:t> nel 620, anno in cui morì la moglie </a:t>
            </a:r>
            <a:r>
              <a:rPr lang="it-IT" baseline="0" dirty="0" err="1" smtClean="0"/>
              <a:t>Khadiglia</a:t>
            </a:r>
            <a:endParaRPr lang="it-IT" baseline="0" dirty="0" smtClean="0"/>
          </a:p>
          <a:p>
            <a:r>
              <a:rPr lang="it-IT" baseline="0" dirty="0" smtClean="0"/>
              <a:t>Maometto viene rapito dall’angelo Gabriele  sul cavallo di nome </a:t>
            </a:r>
            <a:r>
              <a:rPr lang="it-IT" baseline="0" dirty="0" err="1" smtClean="0"/>
              <a:t>BaraK</a:t>
            </a:r>
            <a:r>
              <a:rPr lang="it-IT" baseline="0" dirty="0" smtClean="0"/>
              <a:t> e portato dalla Mecca a </a:t>
            </a:r>
            <a:r>
              <a:rPr lang="it-IT" baseline="0" dirty="0" err="1" smtClean="0"/>
              <a:t>gerusalemme</a:t>
            </a:r>
            <a:r>
              <a:rPr lang="it-IT" baseline="0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27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91177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Anche se Maometto affermava che il suo unico miracolo era la rivelazione del Corano</a:t>
            </a:r>
          </a:p>
          <a:p>
            <a:r>
              <a:rPr lang="it-IT" dirty="0" smtClean="0"/>
              <a:t>Nella sua vita si narra il prodigio dell’acqua,  della luna divisa in due metà</a:t>
            </a:r>
          </a:p>
          <a:p>
            <a:r>
              <a:rPr lang="it-IT" dirty="0" smtClean="0"/>
              <a:t>Il prodigio più grande è l’estasi mistica</a:t>
            </a:r>
            <a:r>
              <a:rPr lang="it-IT" baseline="0" dirty="0" smtClean="0"/>
              <a:t> nel 620, anno in cui morì la moglie </a:t>
            </a:r>
            <a:r>
              <a:rPr lang="it-IT" baseline="0" dirty="0" err="1" smtClean="0"/>
              <a:t>Khadiglia</a:t>
            </a:r>
            <a:endParaRPr lang="it-IT" baseline="0" dirty="0" smtClean="0"/>
          </a:p>
          <a:p>
            <a:r>
              <a:rPr lang="it-IT" baseline="0" dirty="0" smtClean="0"/>
              <a:t>Maometto viene rapito dall’angelo Gabriele  sul cavallo di nome </a:t>
            </a:r>
            <a:r>
              <a:rPr lang="it-IT" baseline="0" dirty="0" err="1" smtClean="0"/>
              <a:t>BaraK</a:t>
            </a:r>
            <a:r>
              <a:rPr lang="it-IT" baseline="0" dirty="0" smtClean="0"/>
              <a:t> e portato dalla Mecca a </a:t>
            </a:r>
            <a:r>
              <a:rPr lang="it-IT" baseline="0" dirty="0" err="1" smtClean="0"/>
              <a:t>gerusalemme</a:t>
            </a:r>
            <a:r>
              <a:rPr lang="it-IT" baseline="0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28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7711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Miniatura persiana della metà del 1500 raffigurante Maometto che sale in Paradiso a cavallo del miracoloso cavallo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Buraq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circondato da angeli. Nella tradizione islamica, questo evento è chiamato "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Miraj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 o il Viaggio Notturno. Da una miniatura creata per illustrare una copia delle poesie di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Nizami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chiamata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Nizami's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Khamsa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Five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Poems). Tabriz, Persia, 1539-43. Attualmente ospitato nella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British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Library, a Londra.</a:t>
            </a:r>
            <a:br>
              <a:rPr lang="it-IT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29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8128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9637-221B-4ACC-953C-8F203145C94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81855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5E9D-1057-4F39-9896-4B58DC818F6D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13131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37E7-C1DC-4406-A451-5D0381637F9F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81594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D85C5-E1B8-40D7-8DD3-9F36E6844EF6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138239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84CA-5357-4FB2-9950-4E5180645F0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487452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FE75-3E8F-4DF1-ACAF-E55C5FB804C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1646299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9C48-AF39-4C01-832E-6200DB51EE3A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226514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BBB4-55E7-4C8C-B255-6CED2FFCC842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23880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A323-0BA0-4E60-A323-AC772E5A7DE4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707233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4B2D-DB88-4AE1-97A3-91B92EB4FD75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146182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15237-6E68-4904-AD8C-13681432593C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7703220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4F6F6-CFDB-44A0-99DB-D6BA1F7E6C6F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09925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39716" y="1025669"/>
            <a:ext cx="5112568" cy="1008062"/>
          </a:xfr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altLang="it-IT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Cosa è l’ISLAM?</a:t>
            </a:r>
            <a:endParaRPr lang="it-IT" altLang="it-IT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3041" y="2348880"/>
            <a:ext cx="23280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775520" y="2998354"/>
            <a:ext cx="4103687" cy="2730500"/>
          </a:xfrm>
          <a:prstGeom prst="rect">
            <a:avLst/>
          </a:prstGeom>
          <a:solidFill>
            <a:srgbClr val="E3F2A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5000"/>
              </a:lnSpc>
              <a:spcBef>
                <a:spcPct val="20000"/>
              </a:spcBef>
            </a:pPr>
            <a:r>
              <a:rPr lang="it-IT" altLang="it-IT" sz="3200" dirty="0"/>
              <a:t>L’islam indica l’insieme di credenze fondate sul </a:t>
            </a:r>
            <a:r>
              <a:rPr lang="it-IT" altLang="it-IT" sz="3200" dirty="0" smtClean="0"/>
              <a:t>Corano </a:t>
            </a:r>
            <a:r>
              <a:rPr lang="it-IT" altLang="it-IT" sz="3200" dirty="0"/>
              <a:t>diffuse da Maometto</a:t>
            </a:r>
          </a:p>
        </p:txBody>
      </p:sp>
      <p:sp>
        <p:nvSpPr>
          <p:cNvPr id="2" name="Rettangolo 1"/>
          <p:cNvSpPr/>
          <p:nvPr/>
        </p:nvSpPr>
        <p:spPr>
          <a:xfrm>
            <a:off x="119336" y="6309320"/>
            <a:ext cx="145424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dirty="0"/>
              <a:t>19 </a:t>
            </a:r>
            <a:r>
              <a:rPr lang="it-IT" dirty="0" err="1"/>
              <a:t>sett</a:t>
            </a:r>
            <a:r>
              <a:rPr lang="it-IT" dirty="0"/>
              <a:t> 2022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3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nza no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7" r="7436"/>
          <a:stretch/>
        </p:blipFill>
        <p:spPr bwMode="auto">
          <a:xfrm>
            <a:off x="3395700" y="1412776"/>
            <a:ext cx="5400600" cy="50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742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71739" y="437412"/>
            <a:ext cx="6048522" cy="5983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45000"/>
              </a:lnSpc>
            </a:pPr>
            <a:r>
              <a:rPr lang="it-IT" altLang="it-IT" sz="2800" b="1" dirty="0">
                <a:solidFill>
                  <a:schemeClr val="bg1"/>
                </a:solidFill>
              </a:rPr>
              <a:t>Nei confronti dell'Universo, </a:t>
            </a:r>
          </a:p>
          <a:p>
            <a:pPr algn="ctr">
              <a:lnSpc>
                <a:spcPct val="145000"/>
              </a:lnSpc>
            </a:pPr>
            <a:r>
              <a:rPr lang="it-IT" altLang="it-IT" sz="2800" b="1" dirty="0" err="1">
                <a:solidFill>
                  <a:schemeClr val="bg1"/>
                </a:solidFill>
              </a:rPr>
              <a:t>Allàh</a:t>
            </a:r>
            <a:r>
              <a:rPr lang="it-IT" altLang="it-IT" sz="2800" b="1" dirty="0">
                <a:solidFill>
                  <a:schemeClr val="bg1"/>
                </a:solidFill>
              </a:rPr>
              <a:t> è il Creatore </a:t>
            </a:r>
            <a:endParaRPr lang="it-IT" altLang="it-IT" sz="28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45000"/>
              </a:lnSpc>
            </a:pPr>
            <a:r>
              <a:rPr lang="it-IT" altLang="it-IT" sz="2800" b="1" dirty="0" smtClean="0">
                <a:solidFill>
                  <a:schemeClr val="bg1"/>
                </a:solidFill>
              </a:rPr>
              <a:t>e </a:t>
            </a:r>
            <a:r>
              <a:rPr lang="it-IT" altLang="it-IT" sz="2800" b="1" dirty="0">
                <a:solidFill>
                  <a:schemeClr val="bg1"/>
                </a:solidFill>
              </a:rPr>
              <a:t>il Signore assoluto. </a:t>
            </a:r>
          </a:p>
          <a:p>
            <a:pPr>
              <a:lnSpc>
                <a:spcPct val="145000"/>
              </a:lnSpc>
            </a:pPr>
            <a:endParaRPr lang="it-IT" altLang="it-IT" sz="2000" b="1" dirty="0">
              <a:solidFill>
                <a:schemeClr val="bg1"/>
              </a:solidFill>
            </a:endParaRPr>
          </a:p>
          <a:p>
            <a:pPr algn="ctr">
              <a:lnSpc>
                <a:spcPct val="145000"/>
              </a:lnSpc>
            </a:pPr>
            <a:r>
              <a:rPr lang="it-IT" altLang="it-IT" sz="2800" b="1" dirty="0">
                <a:solidFill>
                  <a:schemeClr val="bg1"/>
                </a:solidFill>
              </a:rPr>
              <a:t>Nei confronti dell'uomo </a:t>
            </a:r>
          </a:p>
          <a:p>
            <a:pPr algn="ctr">
              <a:lnSpc>
                <a:spcPct val="145000"/>
              </a:lnSpc>
            </a:pPr>
            <a:r>
              <a:rPr lang="it-IT" altLang="it-IT" sz="2800" b="1" dirty="0">
                <a:solidFill>
                  <a:schemeClr val="bg1"/>
                </a:solidFill>
              </a:rPr>
              <a:t>è il Misericordioso. </a:t>
            </a:r>
          </a:p>
          <a:p>
            <a:pPr>
              <a:lnSpc>
                <a:spcPct val="145000"/>
              </a:lnSpc>
            </a:pPr>
            <a:endParaRPr lang="it-IT" altLang="it-IT" sz="2000" b="1" dirty="0">
              <a:solidFill>
                <a:schemeClr val="bg1"/>
              </a:solidFill>
            </a:endParaRPr>
          </a:p>
          <a:p>
            <a:pPr algn="ctr">
              <a:lnSpc>
                <a:spcPct val="145000"/>
              </a:lnSpc>
            </a:pPr>
            <a:r>
              <a:rPr lang="it-IT" altLang="it-IT" sz="2800" b="1" dirty="0">
                <a:solidFill>
                  <a:schemeClr val="bg1"/>
                </a:solidFill>
              </a:rPr>
              <a:t>La posizione dell'uomo </a:t>
            </a:r>
            <a:endParaRPr lang="it-IT" altLang="it-IT" sz="28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45000"/>
              </a:lnSpc>
            </a:pPr>
            <a:r>
              <a:rPr lang="it-IT" altLang="it-IT" sz="2800" b="1" dirty="0" smtClean="0">
                <a:solidFill>
                  <a:schemeClr val="bg1"/>
                </a:solidFill>
              </a:rPr>
              <a:t>nei </a:t>
            </a:r>
            <a:r>
              <a:rPr lang="it-IT" altLang="it-IT" sz="2800" b="1" dirty="0">
                <a:solidFill>
                  <a:schemeClr val="bg1"/>
                </a:solidFill>
              </a:rPr>
              <a:t>riguardi di Allah </a:t>
            </a:r>
          </a:p>
          <a:p>
            <a:pPr algn="ctr">
              <a:lnSpc>
                <a:spcPct val="145000"/>
              </a:lnSpc>
            </a:pPr>
            <a:r>
              <a:rPr lang="it-IT" altLang="it-IT" sz="2800" b="1" dirty="0">
                <a:solidFill>
                  <a:schemeClr val="bg1"/>
                </a:solidFill>
              </a:rPr>
              <a:t>è di assoluta dipendenza. </a:t>
            </a:r>
          </a:p>
        </p:txBody>
      </p:sp>
    </p:spTree>
    <p:extLst>
      <p:ext uri="{BB962C8B-B14F-4D97-AF65-F5344CB8AC3E}">
        <p14:creationId xmlns:p14="http://schemas.microsoft.com/office/powerpoint/2010/main" val="34084058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99694" y="332656"/>
            <a:ext cx="4392612" cy="98425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Il giorno sacro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343163" y="1772816"/>
            <a:ext cx="9505675" cy="34163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800" dirty="0"/>
              <a:t>Il giorno sacro scelto da Maometto è </a:t>
            </a:r>
          </a:p>
          <a:p>
            <a:pPr algn="ctr">
              <a:lnSpc>
                <a:spcPct val="150000"/>
              </a:lnSpc>
            </a:pPr>
            <a:r>
              <a:rPr lang="it-IT" altLang="it-IT" sz="4800" dirty="0"/>
              <a:t>il </a:t>
            </a:r>
            <a:r>
              <a:rPr lang="it-IT" altLang="it-IT" sz="4800" b="1" dirty="0"/>
              <a:t>VENERDI’</a:t>
            </a:r>
            <a:endParaRPr lang="it-IT" altLang="it-IT" sz="4800" dirty="0"/>
          </a:p>
          <a:p>
            <a:pPr algn="ctr">
              <a:lnSpc>
                <a:spcPct val="150000"/>
              </a:lnSpc>
            </a:pPr>
            <a:endParaRPr lang="it-IT" altLang="it-IT" sz="1200" dirty="0"/>
          </a:p>
          <a:p>
            <a:pPr algn="ctr">
              <a:lnSpc>
                <a:spcPct val="150000"/>
              </a:lnSpc>
            </a:pPr>
            <a:r>
              <a:rPr lang="it-IT" altLang="it-IT" sz="2800" dirty="0"/>
              <a:t>Al venerdì si prega nella </a:t>
            </a:r>
            <a:r>
              <a:rPr lang="it-IT" altLang="it-IT" sz="2800" dirty="0" smtClean="0"/>
              <a:t>moschea </a:t>
            </a:r>
            <a:endParaRPr lang="it-IT" altLang="it-IT" sz="2800" dirty="0"/>
          </a:p>
          <a:p>
            <a:pPr algn="ctr">
              <a:lnSpc>
                <a:spcPct val="150000"/>
              </a:lnSpc>
            </a:pPr>
            <a:r>
              <a:rPr lang="it-IT" altLang="it-IT" sz="2800" dirty="0"/>
              <a:t>c</a:t>
            </a:r>
            <a:r>
              <a:rPr lang="it-IT" altLang="it-IT" sz="2800" dirty="0" smtClean="0"/>
              <a:t>on una funzione </a:t>
            </a:r>
            <a:r>
              <a:rPr lang="it-IT" altLang="it-IT" sz="2800" dirty="0"/>
              <a:t>introdotta da una </a:t>
            </a:r>
            <a:r>
              <a:rPr lang="it-IT" altLang="it-IT" sz="2800" dirty="0" smtClean="0"/>
              <a:t>predica.</a:t>
            </a:r>
            <a:endParaRPr lang="it-IT" altLang="it-IT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53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9866" y1="9579" x2="33557" y2="31034"/>
                        <a14:foregroundMark x1="47651" y1="57471" x2="52013" y2="60536"/>
                        <a14:foregroundMark x1="31208" y1="57854" x2="35235" y2="65900"/>
                        <a14:foregroundMark x1="14765" y1="67050" x2="24497" y2="72414"/>
                        <a14:foregroundMark x1="30872" y1="63218" x2="34228" y2="67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7044" y="981075"/>
            <a:ext cx="522013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522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500" decel="100000" autoRev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500" decel="100000" autoRev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46000">
              <a:schemeClr val="tx1"/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783">
                        <a14:foregroundMark x1="13261" y1="13571" x2="14130" y2="82857"/>
                        <a14:foregroundMark x1="38913" y1="40000" x2="29783" y2="42143"/>
                        <a14:foregroundMark x1="82174" y1="32857" x2="85652" y2="83571"/>
                        <a14:backgroundMark x1="25217" y1="14286" x2="73478" y2="17143"/>
                        <a14:backgroundMark x1="6087" y1="30714" x2="4130" y2="84286"/>
                        <a14:backgroundMark x1="46087" y1="93571" x2="63043" y2="9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5" t="7315" r="5115" b="6600"/>
          <a:stretch/>
        </p:blipFill>
        <p:spPr>
          <a:xfrm>
            <a:off x="2207568" y="3284984"/>
            <a:ext cx="7750588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6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07606" y="1556792"/>
            <a:ext cx="7776789" cy="1431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45000"/>
              </a:lnSpc>
            </a:pPr>
            <a:r>
              <a:rPr lang="it-IT" altLang="it-IT" sz="6000" b="1" dirty="0" smtClean="0">
                <a:solidFill>
                  <a:schemeClr val="bg1"/>
                </a:solidFill>
              </a:rPr>
              <a:t>Ma chi è Maometto?</a:t>
            </a:r>
            <a:endParaRPr lang="it-IT" altLang="it-IT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9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75844" y="404664"/>
            <a:ext cx="5040312" cy="11398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Vita di Maometto 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199456" y="1844824"/>
            <a:ext cx="9793088" cy="457663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45000"/>
              </a:lnSpc>
              <a:spcBef>
                <a:spcPct val="20000"/>
              </a:spcBef>
            </a:pPr>
            <a:r>
              <a:rPr lang="it-IT" altLang="it-IT" sz="2600" dirty="0"/>
              <a:t>Maometto </a:t>
            </a:r>
            <a:r>
              <a:rPr lang="it-IT" altLang="it-IT" sz="2600" dirty="0" smtClean="0"/>
              <a:t>detto Muhammad («il Glorificato»)</a:t>
            </a:r>
          </a:p>
          <a:p>
            <a:pPr algn="ctr">
              <a:lnSpc>
                <a:spcPct val="145000"/>
              </a:lnSpc>
              <a:spcBef>
                <a:spcPct val="20000"/>
              </a:spcBef>
            </a:pPr>
            <a:r>
              <a:rPr lang="it-IT" altLang="it-IT" sz="2800" dirty="0" smtClean="0"/>
              <a:t>nacque </a:t>
            </a:r>
            <a:r>
              <a:rPr lang="it-IT" altLang="it-IT" sz="2800" dirty="0"/>
              <a:t>nel </a:t>
            </a:r>
            <a:r>
              <a:rPr lang="it-IT" altLang="it-IT" sz="4000" b="1" dirty="0"/>
              <a:t>570</a:t>
            </a:r>
            <a:r>
              <a:rPr lang="it-IT" altLang="it-IT" sz="2800" dirty="0"/>
              <a:t> d.C. alla </a:t>
            </a:r>
            <a:r>
              <a:rPr lang="it-IT" altLang="it-IT" sz="4000" b="1" dirty="0"/>
              <a:t>Mecca</a:t>
            </a:r>
            <a:r>
              <a:rPr lang="it-IT" altLang="it-IT" sz="2800" dirty="0"/>
              <a:t>, </a:t>
            </a:r>
            <a:endParaRPr lang="it-IT" altLang="it-IT" sz="2800" dirty="0" smtClean="0"/>
          </a:p>
          <a:p>
            <a:pPr algn="ctr">
              <a:lnSpc>
                <a:spcPct val="145000"/>
              </a:lnSpc>
              <a:spcBef>
                <a:spcPct val="20000"/>
              </a:spcBef>
            </a:pPr>
            <a:r>
              <a:rPr lang="it-IT" altLang="it-IT" sz="2800" dirty="0" smtClean="0"/>
              <a:t>una </a:t>
            </a:r>
            <a:r>
              <a:rPr lang="it-IT" altLang="it-IT" sz="2800" dirty="0"/>
              <a:t>città in cui vi era </a:t>
            </a:r>
            <a:r>
              <a:rPr lang="it-IT" altLang="it-IT" sz="2800" dirty="0" smtClean="0"/>
              <a:t>l’antico tempio </a:t>
            </a:r>
          </a:p>
          <a:p>
            <a:pPr algn="ctr">
              <a:lnSpc>
                <a:spcPct val="145000"/>
              </a:lnSpc>
              <a:spcBef>
                <a:spcPct val="20000"/>
              </a:spcBef>
            </a:pPr>
            <a:r>
              <a:rPr lang="it-IT" altLang="it-IT" sz="2800" dirty="0" smtClean="0"/>
              <a:t>la </a:t>
            </a:r>
            <a:r>
              <a:rPr lang="it-IT" altLang="it-IT" sz="2800" b="1" dirty="0" err="1" smtClean="0"/>
              <a:t>Ka’Ba</a:t>
            </a:r>
            <a:r>
              <a:rPr lang="it-IT" altLang="it-IT" sz="2800" dirty="0" smtClean="0"/>
              <a:t> </a:t>
            </a:r>
          </a:p>
          <a:p>
            <a:pPr algn="ctr">
              <a:lnSpc>
                <a:spcPct val="145000"/>
              </a:lnSpc>
              <a:spcBef>
                <a:spcPct val="20000"/>
              </a:spcBef>
            </a:pPr>
            <a:r>
              <a:rPr lang="it-IT" altLang="it-IT" sz="2800" dirty="0" smtClean="0"/>
              <a:t>(che significa il cubo, il dado)</a:t>
            </a:r>
          </a:p>
          <a:p>
            <a:pPr algn="ctr">
              <a:lnSpc>
                <a:spcPct val="145000"/>
              </a:lnSpc>
              <a:spcBef>
                <a:spcPct val="20000"/>
              </a:spcBef>
            </a:pPr>
            <a:r>
              <a:rPr lang="it-IT" altLang="it-IT" sz="2800" dirty="0" smtClean="0"/>
              <a:t>e dove transitavano </a:t>
            </a:r>
            <a:r>
              <a:rPr lang="it-IT" altLang="it-IT" sz="2800" dirty="0"/>
              <a:t>le carovane </a:t>
            </a:r>
            <a:r>
              <a:rPr lang="it-IT" altLang="it-IT" sz="2800" dirty="0" smtClean="0"/>
              <a:t>dalla </a:t>
            </a:r>
            <a:r>
              <a:rPr lang="it-IT" altLang="it-IT" sz="2800" dirty="0"/>
              <a:t>Siria </a:t>
            </a:r>
            <a:r>
              <a:rPr lang="it-IT" altLang="it-IT" sz="2800" dirty="0" smtClean="0"/>
              <a:t>allo Yemen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7" y="-9000"/>
            <a:ext cx="12212734" cy="6876000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366665" y="3164754"/>
            <a:ext cx="774573" cy="2869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altLang="it-IT" sz="1200" b="1" dirty="0"/>
              <a:t>Mecca</a:t>
            </a:r>
          </a:p>
        </p:txBody>
      </p:sp>
      <p:sp>
        <p:nvSpPr>
          <p:cNvPr id="5" name="Ovale 4"/>
          <p:cNvSpPr/>
          <p:nvPr/>
        </p:nvSpPr>
        <p:spPr>
          <a:xfrm flipH="1">
            <a:off x="5663952" y="3429000"/>
            <a:ext cx="108000" cy="108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9237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4" y="-9000"/>
            <a:ext cx="12206829" cy="6876000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5375920" y="4797152"/>
            <a:ext cx="144016" cy="144016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5087888" y="4509120"/>
            <a:ext cx="648072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igura a mano libera 3"/>
          <p:cNvSpPr/>
          <p:nvPr/>
        </p:nvSpPr>
        <p:spPr>
          <a:xfrm>
            <a:off x="4834647" y="2830749"/>
            <a:ext cx="1614791" cy="3054591"/>
          </a:xfrm>
          <a:custGeom>
            <a:avLst/>
            <a:gdLst>
              <a:gd name="connsiteX0" fmla="*/ 428017 w 1614791"/>
              <a:gd name="connsiteY0" fmla="*/ 0 h 3054591"/>
              <a:gd name="connsiteX1" fmla="*/ 359923 w 1614791"/>
              <a:gd name="connsiteY1" fmla="*/ 68094 h 3054591"/>
              <a:gd name="connsiteX2" fmla="*/ 330740 w 1614791"/>
              <a:gd name="connsiteY2" fmla="*/ 97277 h 3054591"/>
              <a:gd name="connsiteX3" fmla="*/ 262647 w 1614791"/>
              <a:gd name="connsiteY3" fmla="*/ 155642 h 3054591"/>
              <a:gd name="connsiteX4" fmla="*/ 233464 w 1614791"/>
              <a:gd name="connsiteY4" fmla="*/ 165370 h 3054591"/>
              <a:gd name="connsiteX5" fmla="*/ 214008 w 1614791"/>
              <a:gd name="connsiteY5" fmla="*/ 184825 h 3054591"/>
              <a:gd name="connsiteX6" fmla="*/ 184825 w 1614791"/>
              <a:gd name="connsiteY6" fmla="*/ 204281 h 3054591"/>
              <a:gd name="connsiteX7" fmla="*/ 165370 w 1614791"/>
              <a:gd name="connsiteY7" fmla="*/ 233464 h 3054591"/>
              <a:gd name="connsiteX8" fmla="*/ 107004 w 1614791"/>
              <a:gd name="connsiteY8" fmla="*/ 282102 h 3054591"/>
              <a:gd name="connsiteX9" fmla="*/ 38910 w 1614791"/>
              <a:gd name="connsiteY9" fmla="*/ 359923 h 3054591"/>
              <a:gd name="connsiteX10" fmla="*/ 29183 w 1614791"/>
              <a:gd name="connsiteY10" fmla="*/ 389106 h 3054591"/>
              <a:gd name="connsiteX11" fmla="*/ 9727 w 1614791"/>
              <a:gd name="connsiteY11" fmla="*/ 408562 h 3054591"/>
              <a:gd name="connsiteX12" fmla="*/ 0 w 1614791"/>
              <a:gd name="connsiteY12" fmla="*/ 447472 h 3054591"/>
              <a:gd name="connsiteX13" fmla="*/ 19455 w 1614791"/>
              <a:gd name="connsiteY13" fmla="*/ 690664 h 3054591"/>
              <a:gd name="connsiteX14" fmla="*/ 48638 w 1614791"/>
              <a:gd name="connsiteY14" fmla="*/ 778213 h 3054591"/>
              <a:gd name="connsiteX15" fmla="*/ 68093 w 1614791"/>
              <a:gd name="connsiteY15" fmla="*/ 836579 h 3054591"/>
              <a:gd name="connsiteX16" fmla="*/ 77821 w 1614791"/>
              <a:gd name="connsiteY16" fmla="*/ 865762 h 3054591"/>
              <a:gd name="connsiteX17" fmla="*/ 116732 w 1614791"/>
              <a:gd name="connsiteY17" fmla="*/ 953311 h 3054591"/>
              <a:gd name="connsiteX18" fmla="*/ 145915 w 1614791"/>
              <a:gd name="connsiteY18" fmla="*/ 1040860 h 3054591"/>
              <a:gd name="connsiteX19" fmla="*/ 155642 w 1614791"/>
              <a:gd name="connsiteY19" fmla="*/ 1070042 h 3054591"/>
              <a:gd name="connsiteX20" fmla="*/ 175098 w 1614791"/>
              <a:gd name="connsiteY20" fmla="*/ 1099225 h 3054591"/>
              <a:gd name="connsiteX21" fmla="*/ 214008 w 1614791"/>
              <a:gd name="connsiteY21" fmla="*/ 1167319 h 3054591"/>
              <a:gd name="connsiteX22" fmla="*/ 252919 w 1614791"/>
              <a:gd name="connsiteY22" fmla="*/ 1215957 h 3054591"/>
              <a:gd name="connsiteX23" fmla="*/ 262647 w 1614791"/>
              <a:gd name="connsiteY23" fmla="*/ 1245140 h 3054591"/>
              <a:gd name="connsiteX24" fmla="*/ 282102 w 1614791"/>
              <a:gd name="connsiteY24" fmla="*/ 1264596 h 3054591"/>
              <a:gd name="connsiteX25" fmla="*/ 301557 w 1614791"/>
              <a:gd name="connsiteY25" fmla="*/ 1293779 h 3054591"/>
              <a:gd name="connsiteX26" fmla="*/ 340468 w 1614791"/>
              <a:gd name="connsiteY26" fmla="*/ 1371600 h 3054591"/>
              <a:gd name="connsiteX27" fmla="*/ 359923 w 1614791"/>
              <a:gd name="connsiteY27" fmla="*/ 1410511 h 3054591"/>
              <a:gd name="connsiteX28" fmla="*/ 389106 w 1614791"/>
              <a:gd name="connsiteY28" fmla="*/ 1498060 h 3054591"/>
              <a:gd name="connsiteX29" fmla="*/ 418289 w 1614791"/>
              <a:gd name="connsiteY29" fmla="*/ 1517515 h 3054591"/>
              <a:gd name="connsiteX30" fmla="*/ 447472 w 1614791"/>
              <a:gd name="connsiteY30" fmla="*/ 1575881 h 3054591"/>
              <a:gd name="connsiteX31" fmla="*/ 496110 w 1614791"/>
              <a:gd name="connsiteY31" fmla="*/ 1634247 h 3054591"/>
              <a:gd name="connsiteX32" fmla="*/ 535021 w 1614791"/>
              <a:gd name="connsiteY32" fmla="*/ 1692613 h 3054591"/>
              <a:gd name="connsiteX33" fmla="*/ 573932 w 1614791"/>
              <a:gd name="connsiteY33" fmla="*/ 1741251 h 3054591"/>
              <a:gd name="connsiteX34" fmla="*/ 632298 w 1614791"/>
              <a:gd name="connsiteY34" fmla="*/ 1848255 h 3054591"/>
              <a:gd name="connsiteX35" fmla="*/ 651753 w 1614791"/>
              <a:gd name="connsiteY35" fmla="*/ 1877438 h 3054591"/>
              <a:gd name="connsiteX36" fmla="*/ 671208 w 1614791"/>
              <a:gd name="connsiteY36" fmla="*/ 1906621 h 3054591"/>
              <a:gd name="connsiteX37" fmla="*/ 690664 w 1614791"/>
              <a:gd name="connsiteY37" fmla="*/ 1926077 h 3054591"/>
              <a:gd name="connsiteX38" fmla="*/ 710119 w 1614791"/>
              <a:gd name="connsiteY38" fmla="*/ 1964987 h 3054591"/>
              <a:gd name="connsiteX39" fmla="*/ 749030 w 1614791"/>
              <a:gd name="connsiteY39" fmla="*/ 2013625 h 3054591"/>
              <a:gd name="connsiteX40" fmla="*/ 787940 w 1614791"/>
              <a:gd name="connsiteY40" fmla="*/ 2062264 h 3054591"/>
              <a:gd name="connsiteX41" fmla="*/ 817123 w 1614791"/>
              <a:gd name="connsiteY41" fmla="*/ 2101174 h 3054591"/>
              <a:gd name="connsiteX42" fmla="*/ 826851 w 1614791"/>
              <a:gd name="connsiteY42" fmla="*/ 2130357 h 3054591"/>
              <a:gd name="connsiteX43" fmla="*/ 865762 w 1614791"/>
              <a:gd name="connsiteY43" fmla="*/ 2188723 h 3054591"/>
              <a:gd name="connsiteX44" fmla="*/ 894944 w 1614791"/>
              <a:gd name="connsiteY44" fmla="*/ 2237362 h 3054591"/>
              <a:gd name="connsiteX45" fmla="*/ 904672 w 1614791"/>
              <a:gd name="connsiteY45" fmla="*/ 2266545 h 3054591"/>
              <a:gd name="connsiteX46" fmla="*/ 933855 w 1614791"/>
              <a:gd name="connsiteY46" fmla="*/ 2305455 h 3054591"/>
              <a:gd name="connsiteX47" fmla="*/ 963038 w 1614791"/>
              <a:gd name="connsiteY47" fmla="*/ 2393004 h 3054591"/>
              <a:gd name="connsiteX48" fmla="*/ 972766 w 1614791"/>
              <a:gd name="connsiteY48" fmla="*/ 2422187 h 3054591"/>
              <a:gd name="connsiteX49" fmla="*/ 992221 w 1614791"/>
              <a:gd name="connsiteY49" fmla="*/ 2451370 h 3054591"/>
              <a:gd name="connsiteX50" fmla="*/ 1001949 w 1614791"/>
              <a:gd name="connsiteY50" fmla="*/ 2480553 h 3054591"/>
              <a:gd name="connsiteX51" fmla="*/ 1040859 w 1614791"/>
              <a:gd name="connsiteY51" fmla="*/ 2548647 h 3054591"/>
              <a:gd name="connsiteX52" fmla="*/ 1050587 w 1614791"/>
              <a:gd name="connsiteY52" fmla="*/ 2577830 h 3054591"/>
              <a:gd name="connsiteX53" fmla="*/ 1070042 w 1614791"/>
              <a:gd name="connsiteY53" fmla="*/ 2607013 h 3054591"/>
              <a:gd name="connsiteX54" fmla="*/ 1079770 w 1614791"/>
              <a:gd name="connsiteY54" fmla="*/ 2636196 h 3054591"/>
              <a:gd name="connsiteX55" fmla="*/ 1099225 w 1614791"/>
              <a:gd name="connsiteY55" fmla="*/ 2665379 h 3054591"/>
              <a:gd name="connsiteX56" fmla="*/ 1108953 w 1614791"/>
              <a:gd name="connsiteY56" fmla="*/ 2694562 h 3054591"/>
              <a:gd name="connsiteX57" fmla="*/ 1138136 w 1614791"/>
              <a:gd name="connsiteY57" fmla="*/ 2723745 h 3054591"/>
              <a:gd name="connsiteX58" fmla="*/ 1157591 w 1614791"/>
              <a:gd name="connsiteY58" fmla="*/ 2752928 h 3054591"/>
              <a:gd name="connsiteX59" fmla="*/ 1206230 w 1614791"/>
              <a:gd name="connsiteY59" fmla="*/ 2791838 h 3054591"/>
              <a:gd name="connsiteX60" fmla="*/ 1225685 w 1614791"/>
              <a:gd name="connsiteY60" fmla="*/ 2821021 h 3054591"/>
              <a:gd name="connsiteX61" fmla="*/ 1264596 w 1614791"/>
              <a:gd name="connsiteY61" fmla="*/ 2869660 h 3054591"/>
              <a:gd name="connsiteX62" fmla="*/ 1284051 w 1614791"/>
              <a:gd name="connsiteY62" fmla="*/ 2908570 h 3054591"/>
              <a:gd name="connsiteX63" fmla="*/ 1313234 w 1614791"/>
              <a:gd name="connsiteY63" fmla="*/ 2937753 h 3054591"/>
              <a:gd name="connsiteX64" fmla="*/ 1332689 w 1614791"/>
              <a:gd name="connsiteY64" fmla="*/ 2966936 h 3054591"/>
              <a:gd name="connsiteX65" fmla="*/ 1391055 w 1614791"/>
              <a:gd name="connsiteY65" fmla="*/ 2996119 h 3054591"/>
              <a:gd name="connsiteX66" fmla="*/ 1420238 w 1614791"/>
              <a:gd name="connsiteY66" fmla="*/ 3015574 h 3054591"/>
              <a:gd name="connsiteX67" fmla="*/ 1478604 w 1614791"/>
              <a:gd name="connsiteY67" fmla="*/ 3035030 h 3054591"/>
              <a:gd name="connsiteX68" fmla="*/ 1507787 w 1614791"/>
              <a:gd name="connsiteY68" fmla="*/ 3044757 h 3054591"/>
              <a:gd name="connsiteX69" fmla="*/ 1614791 w 1614791"/>
              <a:gd name="connsiteY69" fmla="*/ 3054485 h 305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614791" h="3054591">
                <a:moveTo>
                  <a:pt x="428017" y="0"/>
                </a:moveTo>
                <a:lnTo>
                  <a:pt x="359923" y="68094"/>
                </a:lnTo>
                <a:lnTo>
                  <a:pt x="330740" y="97277"/>
                </a:lnTo>
                <a:cubicBezTo>
                  <a:pt x="307740" y="120277"/>
                  <a:pt x="291766" y="139003"/>
                  <a:pt x="262647" y="155642"/>
                </a:cubicBezTo>
                <a:cubicBezTo>
                  <a:pt x="253744" y="160729"/>
                  <a:pt x="243192" y="162127"/>
                  <a:pt x="233464" y="165370"/>
                </a:cubicBezTo>
                <a:cubicBezTo>
                  <a:pt x="226979" y="171855"/>
                  <a:pt x="221170" y="179096"/>
                  <a:pt x="214008" y="184825"/>
                </a:cubicBezTo>
                <a:cubicBezTo>
                  <a:pt x="204879" y="192128"/>
                  <a:pt x="193092" y="196014"/>
                  <a:pt x="184825" y="204281"/>
                </a:cubicBezTo>
                <a:cubicBezTo>
                  <a:pt x="176558" y="212548"/>
                  <a:pt x="173637" y="225197"/>
                  <a:pt x="165370" y="233464"/>
                </a:cubicBezTo>
                <a:cubicBezTo>
                  <a:pt x="109163" y="289671"/>
                  <a:pt x="162784" y="210385"/>
                  <a:pt x="107004" y="282102"/>
                </a:cubicBezTo>
                <a:cubicBezTo>
                  <a:pt x="45894" y="360671"/>
                  <a:pt x="95405" y="322260"/>
                  <a:pt x="38910" y="359923"/>
                </a:cubicBezTo>
                <a:cubicBezTo>
                  <a:pt x="35668" y="369651"/>
                  <a:pt x="34458" y="380313"/>
                  <a:pt x="29183" y="389106"/>
                </a:cubicBezTo>
                <a:cubicBezTo>
                  <a:pt x="24464" y="396971"/>
                  <a:pt x="13829" y="400359"/>
                  <a:pt x="9727" y="408562"/>
                </a:cubicBezTo>
                <a:cubicBezTo>
                  <a:pt x="3748" y="420520"/>
                  <a:pt x="3242" y="434502"/>
                  <a:pt x="0" y="447472"/>
                </a:cubicBezTo>
                <a:cubicBezTo>
                  <a:pt x="1169" y="468517"/>
                  <a:pt x="5315" y="634106"/>
                  <a:pt x="19455" y="690664"/>
                </a:cubicBezTo>
                <a:cubicBezTo>
                  <a:pt x="26916" y="720507"/>
                  <a:pt x="38910" y="749030"/>
                  <a:pt x="48638" y="778213"/>
                </a:cubicBezTo>
                <a:lnTo>
                  <a:pt x="68093" y="836579"/>
                </a:lnTo>
                <a:cubicBezTo>
                  <a:pt x="71336" y="846307"/>
                  <a:pt x="73235" y="856591"/>
                  <a:pt x="77821" y="865762"/>
                </a:cubicBezTo>
                <a:cubicBezTo>
                  <a:pt x="98208" y="906535"/>
                  <a:pt x="100172" y="907772"/>
                  <a:pt x="116732" y="953311"/>
                </a:cubicBezTo>
                <a:cubicBezTo>
                  <a:pt x="127245" y="982221"/>
                  <a:pt x="136187" y="1011677"/>
                  <a:pt x="145915" y="1040860"/>
                </a:cubicBezTo>
                <a:cubicBezTo>
                  <a:pt x="149157" y="1050587"/>
                  <a:pt x="149954" y="1061511"/>
                  <a:pt x="155642" y="1070042"/>
                </a:cubicBezTo>
                <a:cubicBezTo>
                  <a:pt x="162127" y="1079770"/>
                  <a:pt x="169297" y="1089074"/>
                  <a:pt x="175098" y="1099225"/>
                </a:cubicBezTo>
                <a:cubicBezTo>
                  <a:pt x="195069" y="1134174"/>
                  <a:pt x="190309" y="1137695"/>
                  <a:pt x="214008" y="1167319"/>
                </a:cubicBezTo>
                <a:cubicBezTo>
                  <a:pt x="238139" y="1197482"/>
                  <a:pt x="232956" y="1176031"/>
                  <a:pt x="252919" y="1215957"/>
                </a:cubicBezTo>
                <a:cubicBezTo>
                  <a:pt x="257505" y="1225128"/>
                  <a:pt x="257371" y="1236347"/>
                  <a:pt x="262647" y="1245140"/>
                </a:cubicBezTo>
                <a:cubicBezTo>
                  <a:pt x="267366" y="1253004"/>
                  <a:pt x="276373" y="1257434"/>
                  <a:pt x="282102" y="1264596"/>
                </a:cubicBezTo>
                <a:cubicBezTo>
                  <a:pt x="289405" y="1273725"/>
                  <a:pt x="295959" y="1283515"/>
                  <a:pt x="301557" y="1293779"/>
                </a:cubicBezTo>
                <a:cubicBezTo>
                  <a:pt x="315445" y="1319240"/>
                  <a:pt x="327498" y="1345660"/>
                  <a:pt x="340468" y="1371600"/>
                </a:cubicBezTo>
                <a:lnTo>
                  <a:pt x="359923" y="1410511"/>
                </a:lnTo>
                <a:cubicBezTo>
                  <a:pt x="366050" y="1441143"/>
                  <a:pt x="367910" y="1472625"/>
                  <a:pt x="389106" y="1498060"/>
                </a:cubicBezTo>
                <a:cubicBezTo>
                  <a:pt x="396590" y="1507041"/>
                  <a:pt x="408561" y="1511030"/>
                  <a:pt x="418289" y="1517515"/>
                </a:cubicBezTo>
                <a:cubicBezTo>
                  <a:pt x="438670" y="1599034"/>
                  <a:pt x="412782" y="1523845"/>
                  <a:pt x="447472" y="1575881"/>
                </a:cubicBezTo>
                <a:cubicBezTo>
                  <a:pt x="486965" y="1635121"/>
                  <a:pt x="442922" y="1598787"/>
                  <a:pt x="496110" y="1634247"/>
                </a:cubicBezTo>
                <a:cubicBezTo>
                  <a:pt x="519241" y="1703637"/>
                  <a:pt x="486442" y="1619746"/>
                  <a:pt x="535021" y="1692613"/>
                </a:cubicBezTo>
                <a:cubicBezTo>
                  <a:pt x="572610" y="1748996"/>
                  <a:pt x="508666" y="1697741"/>
                  <a:pt x="573932" y="1741251"/>
                </a:cubicBezTo>
                <a:cubicBezTo>
                  <a:pt x="602071" y="1811600"/>
                  <a:pt x="583700" y="1775359"/>
                  <a:pt x="632298" y="1848255"/>
                </a:cubicBezTo>
                <a:lnTo>
                  <a:pt x="651753" y="1877438"/>
                </a:lnTo>
                <a:cubicBezTo>
                  <a:pt x="658238" y="1887166"/>
                  <a:pt x="662941" y="1898354"/>
                  <a:pt x="671208" y="1906621"/>
                </a:cubicBezTo>
                <a:cubicBezTo>
                  <a:pt x="677693" y="1913106"/>
                  <a:pt x="685576" y="1918446"/>
                  <a:pt x="690664" y="1926077"/>
                </a:cubicBezTo>
                <a:cubicBezTo>
                  <a:pt x="698708" y="1938142"/>
                  <a:pt x="702925" y="1952397"/>
                  <a:pt x="710119" y="1964987"/>
                </a:cubicBezTo>
                <a:cubicBezTo>
                  <a:pt x="726482" y="1993622"/>
                  <a:pt x="727724" y="1992320"/>
                  <a:pt x="749030" y="2013625"/>
                </a:cubicBezTo>
                <a:cubicBezTo>
                  <a:pt x="767966" y="2070436"/>
                  <a:pt x="743941" y="2018265"/>
                  <a:pt x="787940" y="2062264"/>
                </a:cubicBezTo>
                <a:cubicBezTo>
                  <a:pt x="799404" y="2073728"/>
                  <a:pt x="807395" y="2088204"/>
                  <a:pt x="817123" y="2101174"/>
                </a:cubicBezTo>
                <a:cubicBezTo>
                  <a:pt x="820366" y="2110902"/>
                  <a:pt x="821871" y="2121394"/>
                  <a:pt x="826851" y="2130357"/>
                </a:cubicBezTo>
                <a:cubicBezTo>
                  <a:pt x="838207" y="2150797"/>
                  <a:pt x="865762" y="2188723"/>
                  <a:pt x="865762" y="2188723"/>
                </a:cubicBezTo>
                <a:cubicBezTo>
                  <a:pt x="893315" y="2271387"/>
                  <a:pt x="854888" y="2170602"/>
                  <a:pt x="894944" y="2237362"/>
                </a:cubicBezTo>
                <a:cubicBezTo>
                  <a:pt x="900220" y="2246155"/>
                  <a:pt x="899585" y="2257642"/>
                  <a:pt x="904672" y="2266545"/>
                </a:cubicBezTo>
                <a:cubicBezTo>
                  <a:pt x="912716" y="2280621"/>
                  <a:pt x="924127" y="2292485"/>
                  <a:pt x="933855" y="2305455"/>
                </a:cubicBezTo>
                <a:cubicBezTo>
                  <a:pt x="950155" y="2370653"/>
                  <a:pt x="935566" y="2319745"/>
                  <a:pt x="963038" y="2393004"/>
                </a:cubicBezTo>
                <a:cubicBezTo>
                  <a:pt x="966638" y="2402605"/>
                  <a:pt x="968180" y="2413016"/>
                  <a:pt x="972766" y="2422187"/>
                </a:cubicBezTo>
                <a:cubicBezTo>
                  <a:pt x="977994" y="2432644"/>
                  <a:pt x="986993" y="2440913"/>
                  <a:pt x="992221" y="2451370"/>
                </a:cubicBezTo>
                <a:cubicBezTo>
                  <a:pt x="996807" y="2460541"/>
                  <a:pt x="997363" y="2471382"/>
                  <a:pt x="1001949" y="2480553"/>
                </a:cubicBezTo>
                <a:cubicBezTo>
                  <a:pt x="1050795" y="2578245"/>
                  <a:pt x="989697" y="2429269"/>
                  <a:pt x="1040859" y="2548647"/>
                </a:cubicBezTo>
                <a:cubicBezTo>
                  <a:pt x="1044898" y="2558072"/>
                  <a:pt x="1046001" y="2568659"/>
                  <a:pt x="1050587" y="2577830"/>
                </a:cubicBezTo>
                <a:cubicBezTo>
                  <a:pt x="1055815" y="2588287"/>
                  <a:pt x="1064814" y="2596556"/>
                  <a:pt x="1070042" y="2607013"/>
                </a:cubicBezTo>
                <a:cubicBezTo>
                  <a:pt x="1074628" y="2616184"/>
                  <a:pt x="1075184" y="2627025"/>
                  <a:pt x="1079770" y="2636196"/>
                </a:cubicBezTo>
                <a:cubicBezTo>
                  <a:pt x="1084998" y="2646653"/>
                  <a:pt x="1093997" y="2654922"/>
                  <a:pt x="1099225" y="2665379"/>
                </a:cubicBezTo>
                <a:cubicBezTo>
                  <a:pt x="1103811" y="2674550"/>
                  <a:pt x="1103265" y="2686030"/>
                  <a:pt x="1108953" y="2694562"/>
                </a:cubicBezTo>
                <a:cubicBezTo>
                  <a:pt x="1116584" y="2706008"/>
                  <a:pt x="1129329" y="2713177"/>
                  <a:pt x="1138136" y="2723745"/>
                </a:cubicBezTo>
                <a:cubicBezTo>
                  <a:pt x="1145620" y="2732726"/>
                  <a:pt x="1149324" y="2744661"/>
                  <a:pt x="1157591" y="2752928"/>
                </a:cubicBezTo>
                <a:cubicBezTo>
                  <a:pt x="1208149" y="2803486"/>
                  <a:pt x="1167725" y="2743708"/>
                  <a:pt x="1206230" y="2791838"/>
                </a:cubicBezTo>
                <a:cubicBezTo>
                  <a:pt x="1213533" y="2800967"/>
                  <a:pt x="1218382" y="2811892"/>
                  <a:pt x="1225685" y="2821021"/>
                </a:cubicBezTo>
                <a:cubicBezTo>
                  <a:pt x="1257640" y="2860966"/>
                  <a:pt x="1234656" y="2817266"/>
                  <a:pt x="1264596" y="2869660"/>
                </a:cubicBezTo>
                <a:cubicBezTo>
                  <a:pt x="1271791" y="2882250"/>
                  <a:pt x="1275623" y="2896770"/>
                  <a:pt x="1284051" y="2908570"/>
                </a:cubicBezTo>
                <a:cubicBezTo>
                  <a:pt x="1292047" y="2919765"/>
                  <a:pt x="1304427" y="2927185"/>
                  <a:pt x="1313234" y="2937753"/>
                </a:cubicBezTo>
                <a:cubicBezTo>
                  <a:pt x="1320718" y="2946734"/>
                  <a:pt x="1324422" y="2958669"/>
                  <a:pt x="1332689" y="2966936"/>
                </a:cubicBezTo>
                <a:cubicBezTo>
                  <a:pt x="1360565" y="2994812"/>
                  <a:pt x="1359410" y="2980297"/>
                  <a:pt x="1391055" y="2996119"/>
                </a:cubicBezTo>
                <a:cubicBezTo>
                  <a:pt x="1401512" y="3001347"/>
                  <a:pt x="1409555" y="3010826"/>
                  <a:pt x="1420238" y="3015574"/>
                </a:cubicBezTo>
                <a:cubicBezTo>
                  <a:pt x="1438978" y="3023903"/>
                  <a:pt x="1459149" y="3028545"/>
                  <a:pt x="1478604" y="3035030"/>
                </a:cubicBezTo>
                <a:cubicBezTo>
                  <a:pt x="1488332" y="3038273"/>
                  <a:pt x="1497636" y="3043307"/>
                  <a:pt x="1507787" y="3044757"/>
                </a:cubicBezTo>
                <a:cubicBezTo>
                  <a:pt x="1588721" y="3056319"/>
                  <a:pt x="1552953" y="3054485"/>
                  <a:pt x="1614791" y="3054485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5015880" y="2492896"/>
            <a:ext cx="504056" cy="33785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096000" y="5445224"/>
            <a:ext cx="720080" cy="44011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649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5" y="1773848"/>
            <a:ext cx="5769855" cy="3240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551384" y="1773848"/>
            <a:ext cx="4824536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/>
              <a:t>Il culto della </a:t>
            </a:r>
            <a:r>
              <a:rPr lang="it-IT" altLang="it-IT" sz="2400" b="1" i="1" dirty="0" err="1"/>
              <a:t>Ka’ba</a:t>
            </a:r>
            <a:r>
              <a:rPr lang="it-IT" altLang="it-IT" sz="2400" dirty="0"/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/>
              <a:t>risale a molto prima di </a:t>
            </a:r>
            <a:r>
              <a:rPr lang="it-IT" altLang="it-IT" sz="2400" dirty="0" smtClean="0"/>
              <a:t>Maometto</a:t>
            </a:r>
            <a:r>
              <a:rPr lang="it-IT" altLang="it-IT" sz="2400" dirty="0"/>
              <a:t>.</a:t>
            </a:r>
            <a:r>
              <a:rPr lang="it-IT" altLang="it-IT" sz="2400" dirty="0" smtClean="0"/>
              <a:t> </a:t>
            </a:r>
            <a:endParaRPr lang="it-IT" altLang="it-IT" sz="24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 smtClean="0"/>
              <a:t>Il santuario era </a:t>
            </a:r>
            <a:r>
              <a:rPr lang="it-IT" altLang="it-IT" sz="2400" dirty="0"/>
              <a:t>dedicato </a:t>
            </a:r>
            <a:endParaRPr lang="it-IT" altLang="it-IT" sz="2400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 smtClean="0"/>
              <a:t>al </a:t>
            </a:r>
            <a:r>
              <a:rPr lang="it-IT" altLang="it-IT" sz="2400" dirty="0"/>
              <a:t>Dio </a:t>
            </a:r>
            <a:r>
              <a:rPr lang="it-IT" altLang="it-IT" sz="2400" dirty="0" err="1"/>
              <a:t>Hubal</a:t>
            </a:r>
            <a:r>
              <a:rPr lang="it-IT" altLang="it-IT" sz="2400" dirty="0"/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/>
              <a:t>e ad altre divinità le cui immagini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/>
              <a:t>erano collocate </a:t>
            </a:r>
            <a:r>
              <a:rPr lang="it-IT" altLang="it-IT" sz="2400" dirty="0" smtClean="0"/>
              <a:t>all'interno. </a:t>
            </a:r>
            <a:endParaRPr lang="it-IT" altLang="it-IT" sz="2400" dirty="0"/>
          </a:p>
        </p:txBody>
      </p:sp>
    </p:spTree>
    <p:extLst>
      <p:ext uri="{BB962C8B-B14F-4D97-AF65-F5344CB8AC3E}">
        <p14:creationId xmlns:p14="http://schemas.microsoft.com/office/powerpoint/2010/main" val="3543058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74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415480" y="1043732"/>
            <a:ext cx="9361040" cy="4770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altLang="it-IT" sz="4400" dirty="0">
                <a:ea typeface="+mj-ea"/>
              </a:rPr>
              <a:t>La parola </a:t>
            </a:r>
            <a:r>
              <a:rPr lang="it-IT" altLang="it-IT" sz="4400" b="1" dirty="0">
                <a:ea typeface="+mj-ea"/>
              </a:rPr>
              <a:t>islam</a:t>
            </a:r>
            <a:r>
              <a:rPr lang="it-IT" altLang="it-IT" sz="4400" dirty="0">
                <a:ea typeface="+mj-ea"/>
              </a:rPr>
              <a:t> </a:t>
            </a:r>
            <a:r>
              <a:rPr lang="it-IT" altLang="it-IT" sz="4400" dirty="0" smtClean="0">
                <a:ea typeface="+mj-ea"/>
              </a:rPr>
              <a:t>significa </a:t>
            </a:r>
          </a:p>
          <a:p>
            <a:pPr algn="ctr">
              <a:lnSpc>
                <a:spcPct val="200000"/>
              </a:lnSpc>
            </a:pPr>
            <a:r>
              <a:rPr lang="it-IT" altLang="it-IT" sz="4400" b="1" dirty="0" smtClean="0">
                <a:ea typeface="+mj-ea"/>
              </a:rPr>
              <a:t>sottomissione a </a:t>
            </a:r>
            <a:r>
              <a:rPr lang="it-IT" altLang="it-IT" sz="4400" b="1" dirty="0">
                <a:ea typeface="+mj-ea"/>
              </a:rPr>
              <a:t>Dio </a:t>
            </a:r>
          </a:p>
          <a:p>
            <a:pPr algn="ctr">
              <a:lnSpc>
                <a:spcPct val="200000"/>
              </a:lnSpc>
            </a:pPr>
            <a:r>
              <a:rPr lang="it-IT" altLang="it-IT" sz="4400" dirty="0">
                <a:ea typeface="+mj-ea"/>
              </a:rPr>
              <a:t>per entrare in uno stato di </a:t>
            </a:r>
            <a:r>
              <a:rPr lang="it-IT" altLang="it-IT" sz="4400" b="1" dirty="0" smtClean="0">
                <a:solidFill>
                  <a:srgbClr val="002060"/>
                </a:solidFill>
                <a:ea typeface="+mj-ea"/>
              </a:rPr>
              <a:t>PACE</a:t>
            </a:r>
          </a:p>
          <a:p>
            <a:pPr algn="ctr">
              <a:lnSpc>
                <a:spcPct val="200000"/>
              </a:lnSpc>
            </a:pPr>
            <a:endParaRPr lang="it-IT" altLang="it-IT" sz="2000" b="1" dirty="0">
              <a:solidFill>
                <a:srgbClr val="002060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016632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711624" y="1268760"/>
            <a:ext cx="6768752" cy="44896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dirty="0">
                <a:solidFill>
                  <a:srgbClr val="333333"/>
                </a:solidFill>
              </a:rPr>
              <a:t>Il padre di Maometto si chiamava </a:t>
            </a:r>
            <a:r>
              <a:rPr lang="it-IT" altLang="it-IT" sz="2400" dirty="0" err="1">
                <a:solidFill>
                  <a:srgbClr val="333333"/>
                </a:solidFill>
              </a:rPr>
              <a:t>Abdalah</a:t>
            </a:r>
            <a:r>
              <a:rPr lang="it-IT" altLang="it-IT" sz="2400" dirty="0">
                <a:solidFill>
                  <a:srgbClr val="333333"/>
                </a:solidFill>
              </a:rPr>
              <a:t>, </a:t>
            </a:r>
            <a:endParaRPr lang="it-IT" altLang="it-IT" sz="2400" dirty="0" smtClean="0">
              <a:solidFill>
                <a:srgbClr val="333333"/>
              </a:solidFill>
            </a:endParaRP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dirty="0" smtClean="0">
                <a:solidFill>
                  <a:srgbClr val="333333"/>
                </a:solidFill>
              </a:rPr>
              <a:t>la </a:t>
            </a:r>
            <a:r>
              <a:rPr lang="it-IT" altLang="it-IT" sz="2400" dirty="0">
                <a:solidFill>
                  <a:srgbClr val="333333"/>
                </a:solidFill>
              </a:rPr>
              <a:t>madre Amina.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dirty="0">
                <a:solidFill>
                  <a:srgbClr val="333333"/>
                </a:solidFill>
              </a:rPr>
              <a:t>Maometto rimase orfano molto giovane: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dirty="0">
                <a:solidFill>
                  <a:srgbClr val="333333"/>
                </a:solidFill>
              </a:rPr>
              <a:t>il padre morì prima della sua nascita,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dirty="0">
                <a:solidFill>
                  <a:srgbClr val="333333"/>
                </a:solidFill>
              </a:rPr>
              <a:t>la madre quando egli aveva solo </a:t>
            </a:r>
            <a:r>
              <a:rPr lang="it-IT" altLang="it-IT" sz="2000" dirty="0">
                <a:solidFill>
                  <a:srgbClr val="333333"/>
                </a:solidFill>
              </a:rPr>
              <a:t>6 anni. </a:t>
            </a:r>
          </a:p>
          <a:p>
            <a:pPr algn="ctr">
              <a:lnSpc>
                <a:spcPct val="150000"/>
              </a:lnSpc>
              <a:buFontTx/>
              <a:buNone/>
            </a:pPr>
            <a:endParaRPr lang="it-IT" altLang="it-IT" sz="1050" dirty="0">
              <a:solidFill>
                <a:srgbClr val="333333"/>
              </a:solidFill>
            </a:endParaRP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dirty="0">
                <a:solidFill>
                  <a:srgbClr val="333333"/>
                </a:solidFill>
              </a:rPr>
              <a:t>I parenti che lo adottarono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dirty="0">
                <a:solidFill>
                  <a:srgbClr val="333333"/>
                </a:solidFill>
              </a:rPr>
              <a:t>erano </a:t>
            </a:r>
            <a:r>
              <a:rPr lang="it-IT" altLang="it-IT" sz="2400" b="1" dirty="0">
                <a:solidFill>
                  <a:srgbClr val="333333"/>
                </a:solidFill>
              </a:rPr>
              <a:t>i custodi della </a:t>
            </a:r>
            <a:r>
              <a:rPr lang="it-IT" altLang="it-IT" sz="2400" b="1" i="1" dirty="0" err="1">
                <a:solidFill>
                  <a:srgbClr val="333333"/>
                </a:solidFill>
              </a:rPr>
              <a:t>Ka’ba</a:t>
            </a:r>
            <a:r>
              <a:rPr lang="it-IT" altLang="it-IT" sz="2400" b="1" dirty="0">
                <a:solidFill>
                  <a:srgbClr val="333333"/>
                </a:solidFill>
              </a:rPr>
              <a:t> </a:t>
            </a:r>
            <a:r>
              <a:rPr lang="it-IT" altLang="it-IT" sz="2400" dirty="0">
                <a:solidFill>
                  <a:srgbClr val="333333"/>
                </a:solidFill>
              </a:rPr>
              <a:t>e dei pellegrinaggi.  </a:t>
            </a:r>
          </a:p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000" y="1063178"/>
            <a:ext cx="5130000" cy="530934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67608" y="157053"/>
            <a:ext cx="7056784" cy="6694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500" b="1" dirty="0" smtClean="0">
                <a:solidFill>
                  <a:srgbClr val="333333"/>
                </a:solidFill>
              </a:rPr>
              <a:t>Rare raffigurazione della nascita di Maometto </a:t>
            </a:r>
          </a:p>
        </p:txBody>
      </p:sp>
      <p:sp>
        <p:nvSpPr>
          <p:cNvPr id="6" name="Rettangolo 5"/>
          <p:cNvSpPr/>
          <p:nvPr/>
        </p:nvSpPr>
        <p:spPr>
          <a:xfrm>
            <a:off x="5012191" y="6412484"/>
            <a:ext cx="216761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it-IT" sz="1200" b="1" dirty="0">
                <a:solidFill>
                  <a:srgbClr val="333333"/>
                </a:solidFill>
              </a:rPr>
              <a:t>M</a:t>
            </a:r>
            <a:r>
              <a:rPr lang="it-IT" sz="1200" b="1" dirty="0" smtClean="0">
                <a:solidFill>
                  <a:srgbClr val="333333"/>
                </a:solidFill>
              </a:rPr>
              <a:t>iniatura </a:t>
            </a:r>
            <a:r>
              <a:rPr lang="it-IT" sz="1200" b="1" dirty="0">
                <a:solidFill>
                  <a:srgbClr val="333333"/>
                </a:solidFill>
              </a:rPr>
              <a:t>turca (XVI sec.) </a:t>
            </a:r>
            <a:endParaRPr lang="it-IT" sz="1200" b="1" dirty="0" smtClean="0">
              <a:solidFill>
                <a:srgbClr val="333333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697376" y="1966823"/>
            <a:ext cx="479724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1600" dirty="0">
                <a:solidFill>
                  <a:srgbClr val="333333"/>
                </a:solidFill>
              </a:rPr>
              <a:t>L</a:t>
            </a:r>
            <a:r>
              <a:rPr lang="it-IT" altLang="it-IT" sz="1600" dirty="0" smtClean="0">
                <a:solidFill>
                  <a:srgbClr val="333333"/>
                </a:solidFill>
              </a:rPr>
              <a:t>a </a:t>
            </a:r>
            <a:r>
              <a:rPr lang="it-IT" altLang="it-IT" sz="1600" dirty="0">
                <a:solidFill>
                  <a:srgbClr val="333333"/>
                </a:solidFill>
              </a:rPr>
              <a:t>madre </a:t>
            </a:r>
            <a:r>
              <a:rPr lang="it-IT" altLang="it-IT" sz="1600" b="1" dirty="0" smtClean="0">
                <a:solidFill>
                  <a:srgbClr val="333333"/>
                </a:solidFill>
              </a:rPr>
              <a:t>Amina </a:t>
            </a:r>
            <a:r>
              <a:rPr lang="it-IT" altLang="it-IT" sz="1600" dirty="0" smtClean="0">
                <a:solidFill>
                  <a:srgbClr val="333333"/>
                </a:solidFill>
              </a:rPr>
              <a:t>e il bimbo </a:t>
            </a:r>
            <a:r>
              <a:rPr lang="it-IT" altLang="it-IT" sz="1600" b="1" dirty="0" smtClean="0">
                <a:solidFill>
                  <a:srgbClr val="333333"/>
                </a:solidFill>
              </a:rPr>
              <a:t>Maometto</a:t>
            </a:r>
          </a:p>
          <a:p>
            <a:pPr algn="ctr">
              <a:lnSpc>
                <a:spcPct val="150000"/>
              </a:lnSpc>
            </a:pPr>
            <a:r>
              <a:rPr lang="it-IT" sz="1600" dirty="0">
                <a:solidFill>
                  <a:srgbClr val="333333"/>
                </a:solidFill>
              </a:rPr>
              <a:t>s</a:t>
            </a:r>
            <a:r>
              <a:rPr lang="it-IT" sz="1600" dirty="0" smtClean="0">
                <a:solidFill>
                  <a:srgbClr val="333333"/>
                </a:solidFill>
              </a:rPr>
              <a:t>ono con il volto coperto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r>
              <a:rPr lang="it-IT" sz="1600" dirty="0" smtClean="0">
                <a:solidFill>
                  <a:srgbClr val="333333"/>
                </a:solidFill>
              </a:rPr>
              <a:t>per rispetto dei loro volti.</a:t>
            </a:r>
            <a:endParaRPr lang="it-IT" sz="1600" dirty="0"/>
          </a:p>
        </p:txBody>
      </p:sp>
      <p:sp>
        <p:nvSpPr>
          <p:cNvPr id="8" name="Rettangolo 7"/>
          <p:cNvSpPr/>
          <p:nvPr/>
        </p:nvSpPr>
        <p:spPr>
          <a:xfrm>
            <a:off x="7104112" y="3645024"/>
            <a:ext cx="720080" cy="8640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240016" y="5029679"/>
            <a:ext cx="576064" cy="4876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0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375598" y="236547"/>
            <a:ext cx="544080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dirty="0" smtClean="0">
                <a:ea typeface="Calibri" panose="020F0502020204030204" pitchFamily="34" charset="0"/>
              </a:rPr>
              <a:t>Il bimbo </a:t>
            </a:r>
            <a:r>
              <a:rPr lang="it-IT" sz="2000" b="1" dirty="0" smtClean="0">
                <a:ea typeface="Calibri" panose="020F0502020204030204" pitchFamily="34" charset="0"/>
              </a:rPr>
              <a:t>Maometto</a:t>
            </a:r>
            <a:r>
              <a:rPr lang="it-IT" sz="2000" dirty="0" smtClean="0">
                <a:ea typeface="Calibri" panose="020F0502020204030204" pitchFamily="34" charset="0"/>
              </a:rPr>
              <a:t> </a:t>
            </a:r>
            <a:r>
              <a:rPr lang="it-IT" sz="2000" dirty="0">
                <a:ea typeface="Calibri" panose="020F0502020204030204" pitchFamily="34" charset="0"/>
              </a:rPr>
              <a:t>tra le braccia di sua madre </a:t>
            </a:r>
            <a:endParaRPr lang="it-IT" sz="2000" dirty="0" smtClean="0"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ea typeface="Calibri" panose="020F0502020204030204" pitchFamily="34" charset="0"/>
              </a:rPr>
              <a:t>viene </a:t>
            </a:r>
            <a:r>
              <a:rPr lang="it-IT" sz="2000" dirty="0">
                <a:ea typeface="Calibri" panose="020F0502020204030204" pitchFamily="34" charset="0"/>
              </a:rPr>
              <a:t>mostrato a suo nonno e </a:t>
            </a:r>
            <a:r>
              <a:rPr lang="it-IT" sz="2000" dirty="0" smtClean="0">
                <a:ea typeface="Calibri" panose="020F0502020204030204" pitchFamily="34" charset="0"/>
              </a:rPr>
              <a:t>ai meccani</a:t>
            </a:r>
            <a:r>
              <a:rPr lang="it-IT" sz="2000" dirty="0">
                <a:ea typeface="Calibri" panose="020F0502020204030204" pitchFamily="34" charset="0"/>
              </a:rPr>
              <a:t>. </a:t>
            </a:r>
            <a:endParaRPr lang="it-IT" sz="2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958" y="1484784"/>
            <a:ext cx="507808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85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03412" y="839060"/>
            <a:ext cx="10585176" cy="51798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dirty="0" smtClean="0"/>
              <a:t>Fin da </a:t>
            </a:r>
            <a:r>
              <a:rPr lang="it-IT" altLang="it-IT" sz="2800" dirty="0"/>
              <a:t>giovane Maometto </a:t>
            </a:r>
            <a:r>
              <a:rPr lang="it-IT" altLang="it-IT" sz="2800" dirty="0" smtClean="0"/>
              <a:t>partecipava alle carovane commerciali che gli permise di conoscere ebrei, cristiani, nestoriani; </a:t>
            </a:r>
            <a:endParaRPr lang="it-IT" altLang="it-IT" sz="2800" dirty="0"/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dirty="0"/>
              <a:t>fu scelto come agente d'affari da una ricca vedova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dirty="0"/>
              <a:t>di nome </a:t>
            </a:r>
            <a:r>
              <a:rPr lang="it-IT" sz="2800" b="1" dirty="0" err="1" smtClean="0"/>
              <a:t>Khadija</a:t>
            </a:r>
            <a:r>
              <a:rPr lang="it-IT" sz="2800" dirty="0" smtClean="0"/>
              <a:t> (</a:t>
            </a:r>
            <a:r>
              <a:rPr lang="it-IT" sz="2800" i="1" dirty="0" err="1" smtClean="0"/>
              <a:t>Cadigia</a:t>
            </a:r>
            <a:r>
              <a:rPr lang="it-IT" sz="2800" dirty="0" smtClean="0"/>
              <a:t>)</a:t>
            </a:r>
            <a:r>
              <a:rPr lang="it-IT" altLang="it-IT" sz="2800" dirty="0" smtClean="0"/>
              <a:t>, </a:t>
            </a:r>
            <a:endParaRPr lang="it-IT" altLang="it-IT" sz="2800" dirty="0"/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dirty="0"/>
              <a:t>che poi la sposò a 25 </a:t>
            </a:r>
            <a:r>
              <a:rPr lang="it-IT" altLang="it-IT" sz="2800" dirty="0" smtClean="0"/>
              <a:t>anni. </a:t>
            </a:r>
            <a:endParaRPr lang="it-IT" altLang="it-IT" sz="2800" dirty="0"/>
          </a:p>
          <a:p>
            <a:pPr algn="ctr">
              <a:lnSpc>
                <a:spcPct val="130000"/>
              </a:lnSpc>
              <a:buFontTx/>
              <a:buNone/>
            </a:pPr>
            <a:endParaRPr lang="it-IT" altLang="it-IT" sz="1200" dirty="0"/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dirty="0"/>
              <a:t>Quando </a:t>
            </a:r>
            <a:r>
              <a:rPr lang="it-IT" sz="2800" dirty="0" err="1" smtClean="0"/>
              <a:t>Khadija</a:t>
            </a:r>
            <a:r>
              <a:rPr lang="it-IT" altLang="it-IT" sz="2800" dirty="0" smtClean="0"/>
              <a:t> </a:t>
            </a:r>
            <a:r>
              <a:rPr lang="it-IT" altLang="it-IT" sz="2800" dirty="0"/>
              <a:t>morì,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dirty="0"/>
              <a:t>Maometto ebbe nove mogli e molte figlie. </a:t>
            </a:r>
          </a:p>
          <a:p>
            <a:pPr>
              <a:lnSpc>
                <a:spcPct val="150000"/>
              </a:lnSpc>
            </a:pP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536999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84037" y="656692"/>
            <a:ext cx="9423926" cy="554461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it-IT" altLang="it-IT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Maometto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conosceva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superficialmente le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religioni 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sin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da giovane, era incline al misticismo: 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amava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la solitudine e la meditazione. </a:t>
            </a:r>
          </a:p>
          <a:p>
            <a:pPr algn="ctr">
              <a:lnSpc>
                <a:spcPct val="120000"/>
              </a:lnSpc>
              <a:buFontTx/>
              <a:buNone/>
            </a:pPr>
            <a:endParaRPr lang="it-IT" alt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Parlò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sempre con rispetto di Gesù 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cui però non accettò la crocifissione. </a:t>
            </a:r>
          </a:p>
          <a:p>
            <a:pPr algn="ctr">
              <a:lnSpc>
                <a:spcPct val="120000"/>
              </a:lnSpc>
              <a:buFontTx/>
              <a:buNone/>
            </a:pPr>
            <a:endParaRPr lang="it-IT" altLang="it-IT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musulmani NON credono che Gesù sia stato crocifisso. 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975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25975" y="764704"/>
            <a:ext cx="10540050" cy="53285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buFontTx/>
              <a:buNone/>
            </a:pPr>
            <a:endParaRPr lang="it-IT" altLang="it-IT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Verso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i quarant'anni cominciò ad avere quelle “rivelazioni da Dio” 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che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lo faranno diventare il fondatore 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una nuova religione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monoteista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20000"/>
              </a:lnSpc>
              <a:buFontTx/>
              <a:buNone/>
            </a:pPr>
            <a:endParaRPr lang="it-IT" altLang="it-I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it-IT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narra che gli apparve l’angelo </a:t>
            </a:r>
            <a:r>
              <a:rPr lang="it-IT" alt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Gabriele (Jibril), </a:t>
            </a: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gli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mostrò un libro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ed egli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cominciò a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recitarlo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memoria.</a:t>
            </a: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uel libro diventerà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il testo sacro dell’islamismo: 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Corano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alt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Qur'an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, messaggio).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250px-Miniatura_Maomett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010" y="2259120"/>
            <a:ext cx="3905981" cy="4500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927648" y="365533"/>
            <a:ext cx="6336704" cy="16557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35000"/>
              </a:lnSpc>
              <a:spcAft>
                <a:spcPts val="0"/>
              </a:spcAft>
            </a:pPr>
            <a:r>
              <a:rPr lang="it-IT" altLang="it-IT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L’arcangelo Gabriele</a:t>
            </a:r>
            <a:br>
              <a:rPr lang="it-IT" altLang="it-IT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rivela a Maometto il Corano.</a:t>
            </a:r>
            <a:endParaRPr lang="it-IT" altLang="it-I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015880" y="4149080"/>
            <a:ext cx="648072" cy="7938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2 4"/>
          <p:cNvCxnSpPr/>
          <p:nvPr/>
        </p:nvCxnSpPr>
        <p:spPr>
          <a:xfrm>
            <a:off x="3575720" y="3918858"/>
            <a:ext cx="1800200" cy="5902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407368" y="3068960"/>
            <a:ext cx="3775393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dirty="0"/>
              <a:t>Maometto con il volto </a:t>
            </a:r>
            <a:r>
              <a:rPr lang="it-IT" dirty="0" smtClean="0"/>
              <a:t>velato</a:t>
            </a:r>
          </a:p>
          <a:p>
            <a:pPr algn="ctr"/>
            <a:r>
              <a:rPr lang="it-IT" dirty="0"/>
              <a:t>p</a:t>
            </a:r>
            <a:r>
              <a:rPr lang="it-IT" dirty="0" smtClean="0"/>
              <a:t>er rispetto verso la sua immagine </a:t>
            </a:r>
            <a:endParaRPr lang="it-I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13465" y="1250845"/>
            <a:ext cx="8965070" cy="4356311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I primi a credere in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Maometto furono: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la moglie </a:t>
            </a:r>
            <a:r>
              <a:rPr lang="it-IT" b="1" dirty="0" err="1"/>
              <a:t>Khadija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cugino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‘Ali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saggio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Abu </a:t>
            </a:r>
            <a:r>
              <a:rPr lang="it-IT" alt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Bakr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mercante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notaio della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Mecca</a:t>
            </a:r>
            <a:endParaRPr lang="it-IT" alt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servo adottato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Zaid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Tali uomini diventeranno suoi successori dopo la sua morte.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07468" y="682094"/>
            <a:ext cx="9577064" cy="58169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 smtClean="0"/>
              <a:t>Maometto </a:t>
            </a:r>
            <a:r>
              <a:rPr lang="it-IT" sz="2800" dirty="0"/>
              <a:t>affermava che il suo unico miracolo </a:t>
            </a:r>
            <a:endParaRPr lang="it-IT" sz="2800" dirty="0" smtClean="0"/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era </a:t>
            </a:r>
            <a:r>
              <a:rPr lang="it-IT" sz="2800" dirty="0"/>
              <a:t>la rivelazione del </a:t>
            </a:r>
            <a:r>
              <a:rPr lang="it-IT" sz="2800" dirty="0" smtClean="0"/>
              <a:t>Corano.</a:t>
            </a:r>
            <a:endParaRPr lang="it-IT" sz="2800" dirty="0"/>
          </a:p>
          <a:p>
            <a:pPr algn="ctr">
              <a:lnSpc>
                <a:spcPct val="150000"/>
              </a:lnSpc>
            </a:pPr>
            <a:endParaRPr lang="it-IT" sz="1400" dirty="0" smtClean="0"/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Tuttavia nella </a:t>
            </a:r>
            <a:r>
              <a:rPr lang="it-IT" sz="2800" dirty="0"/>
              <a:t>sua vita si </a:t>
            </a:r>
            <a:r>
              <a:rPr lang="it-IT" sz="2800" dirty="0" smtClean="0"/>
              <a:t>narrano diversi prodigi,</a:t>
            </a:r>
            <a:endParaRPr lang="it-IT" sz="2800" dirty="0"/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il più </a:t>
            </a:r>
            <a:r>
              <a:rPr lang="it-IT" sz="2800" dirty="0"/>
              <a:t>grande è </a:t>
            </a:r>
            <a:r>
              <a:rPr lang="it-IT" sz="2800" b="1" dirty="0"/>
              <a:t>l’estasi mistica </a:t>
            </a:r>
            <a:r>
              <a:rPr lang="it-IT" sz="2800" dirty="0"/>
              <a:t>nel </a:t>
            </a:r>
            <a:r>
              <a:rPr lang="it-IT" sz="2800" b="1" dirty="0"/>
              <a:t>620</a:t>
            </a:r>
            <a:r>
              <a:rPr lang="it-IT" sz="2800" dirty="0"/>
              <a:t>, </a:t>
            </a:r>
            <a:endParaRPr lang="it-IT" sz="2800" dirty="0" smtClean="0"/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anno </a:t>
            </a:r>
            <a:r>
              <a:rPr lang="it-IT" sz="2800" dirty="0"/>
              <a:t>in cui morì la moglie </a:t>
            </a:r>
            <a:r>
              <a:rPr lang="it-IT" sz="2800" dirty="0" err="1"/>
              <a:t>Khadija</a:t>
            </a:r>
            <a:r>
              <a:rPr lang="it-IT" altLang="it-IT" sz="2800" b="1" dirty="0" smtClean="0"/>
              <a:t>.</a:t>
            </a:r>
          </a:p>
          <a:p>
            <a:pPr algn="ctr">
              <a:lnSpc>
                <a:spcPct val="150000"/>
              </a:lnSpc>
            </a:pPr>
            <a:endParaRPr lang="it-IT" sz="1000" dirty="0" smtClean="0"/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Maometto </a:t>
            </a:r>
            <a:r>
              <a:rPr lang="it-IT" sz="2800" dirty="0"/>
              <a:t>viene rapito dall’angelo Gabriele  </a:t>
            </a:r>
            <a:endParaRPr lang="it-IT" sz="2800" dirty="0" smtClean="0"/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sul </a:t>
            </a:r>
            <a:r>
              <a:rPr lang="it-IT" sz="2800" dirty="0"/>
              <a:t>cavallo di nome </a:t>
            </a:r>
            <a:r>
              <a:rPr lang="it-IT" sz="2800" b="1" dirty="0" err="1" smtClean="0"/>
              <a:t>Barak</a:t>
            </a:r>
            <a:r>
              <a:rPr lang="it-IT" sz="2800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e </a:t>
            </a:r>
            <a:r>
              <a:rPr lang="it-IT" sz="2800" dirty="0"/>
              <a:t>portato dalla</a:t>
            </a:r>
            <a:r>
              <a:rPr lang="it-IT" sz="2800" b="1" dirty="0"/>
              <a:t> Mecca </a:t>
            </a:r>
            <a:r>
              <a:rPr lang="it-IT" sz="2800" dirty="0"/>
              <a:t>a </a:t>
            </a:r>
            <a:r>
              <a:rPr lang="it-IT" sz="2800" b="1" dirty="0" smtClean="0"/>
              <a:t>Gerusalemme</a:t>
            </a:r>
            <a:r>
              <a:rPr lang="it-IT" sz="2800" dirty="0" smtClean="0"/>
              <a:t>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1396111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71464" y="797511"/>
            <a:ext cx="9577064" cy="46166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 smtClean="0"/>
              <a:t>Durante questo viaggio </a:t>
            </a:r>
            <a:r>
              <a:rPr lang="it-IT" sz="2800" dirty="0"/>
              <a:t>notturno </a:t>
            </a:r>
            <a:r>
              <a:rPr lang="it-IT" sz="2800" dirty="0" smtClean="0"/>
              <a:t>(</a:t>
            </a:r>
            <a:r>
              <a:rPr lang="it-IT" sz="2800" b="1" dirty="0" smtClean="0"/>
              <a:t>il </a:t>
            </a:r>
            <a:r>
              <a:rPr lang="it-IT" sz="2800" b="1" dirty="0" err="1" smtClean="0"/>
              <a:t>Miraj</a:t>
            </a:r>
            <a:r>
              <a:rPr lang="it-IT" sz="2800" dirty="0" smtClean="0"/>
              <a:t>)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s</a:t>
            </a:r>
            <a:r>
              <a:rPr lang="it-IT" sz="2800" dirty="0" smtClean="0"/>
              <a:t>i narra che il profeta sale nei sette «Cieli»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d</a:t>
            </a:r>
            <a:r>
              <a:rPr lang="it-IT" sz="2800" dirty="0" smtClean="0"/>
              <a:t>ove incontra i vari profeti come Abramo, Mosè ecc.</a:t>
            </a:r>
          </a:p>
          <a:p>
            <a:pPr algn="ctr">
              <a:lnSpc>
                <a:spcPct val="150000"/>
              </a:lnSpc>
            </a:pPr>
            <a:endParaRPr lang="it-IT" sz="2800" dirty="0" smtClean="0"/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Prima che torni sulla Terra </a:t>
            </a:r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i cinquanta doveri giornalieri ordinati da Allah ai musulmani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f</a:t>
            </a:r>
            <a:r>
              <a:rPr lang="it-IT" sz="2800" dirty="0" smtClean="0"/>
              <a:t>urono ridotti a cinque.</a:t>
            </a:r>
          </a:p>
        </p:txBody>
      </p:sp>
    </p:spTree>
    <p:extLst>
      <p:ext uri="{BB962C8B-B14F-4D97-AF65-F5344CB8AC3E}">
        <p14:creationId xmlns:p14="http://schemas.microsoft.com/office/powerpoint/2010/main" val="20435003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585000"/>
            <a:ext cx="3736700" cy="568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215" y="1929876"/>
            <a:ext cx="3621180" cy="4320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248805" y="332656"/>
            <a:ext cx="6096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/>
              <a:t>Miniatura persiana della metà del 1500 raffigurante </a:t>
            </a:r>
            <a:r>
              <a:rPr lang="it-IT" dirty="0" smtClean="0"/>
              <a:t>il </a:t>
            </a:r>
            <a:r>
              <a:rPr lang="it-IT" dirty="0" err="1" smtClean="0"/>
              <a:t>Miraj</a:t>
            </a:r>
            <a:r>
              <a:rPr lang="it-IT" dirty="0" smtClean="0"/>
              <a:t> il viaggio notturno di Maometto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587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415480" y="1043732"/>
            <a:ext cx="9361040" cy="4770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altLang="it-IT" sz="4400" dirty="0">
                <a:ea typeface="+mj-ea"/>
              </a:rPr>
              <a:t>La parola </a:t>
            </a:r>
            <a:r>
              <a:rPr lang="it-IT" altLang="it-IT" sz="4400" b="1" dirty="0">
                <a:ea typeface="+mj-ea"/>
              </a:rPr>
              <a:t>islam</a:t>
            </a:r>
            <a:r>
              <a:rPr lang="it-IT" altLang="it-IT" sz="4400" dirty="0">
                <a:ea typeface="+mj-ea"/>
              </a:rPr>
              <a:t> </a:t>
            </a:r>
            <a:r>
              <a:rPr lang="it-IT" altLang="it-IT" sz="4400" dirty="0" smtClean="0">
                <a:ea typeface="+mj-ea"/>
              </a:rPr>
              <a:t>significa </a:t>
            </a:r>
          </a:p>
          <a:p>
            <a:pPr algn="ctr">
              <a:lnSpc>
                <a:spcPct val="200000"/>
              </a:lnSpc>
            </a:pPr>
            <a:r>
              <a:rPr lang="it-IT" altLang="it-IT" sz="4400" b="1" dirty="0" smtClean="0">
                <a:ea typeface="+mj-ea"/>
              </a:rPr>
              <a:t>sottomissione a </a:t>
            </a:r>
            <a:r>
              <a:rPr lang="it-IT" altLang="it-IT" sz="4400" b="1" dirty="0">
                <a:ea typeface="+mj-ea"/>
              </a:rPr>
              <a:t>Dio </a:t>
            </a:r>
          </a:p>
          <a:p>
            <a:pPr algn="ctr">
              <a:lnSpc>
                <a:spcPct val="200000"/>
              </a:lnSpc>
            </a:pPr>
            <a:r>
              <a:rPr lang="it-IT" altLang="it-IT" sz="4400" dirty="0">
                <a:ea typeface="+mj-ea"/>
              </a:rPr>
              <a:t>per entrare in uno stato di </a:t>
            </a:r>
            <a:r>
              <a:rPr lang="it-IT" altLang="it-IT" sz="4400" b="1" dirty="0" smtClean="0">
                <a:solidFill>
                  <a:srgbClr val="002060"/>
                </a:solidFill>
                <a:ea typeface="+mj-ea"/>
              </a:rPr>
              <a:t>PACE</a:t>
            </a:r>
          </a:p>
          <a:p>
            <a:pPr algn="ctr">
              <a:lnSpc>
                <a:spcPct val="200000"/>
              </a:lnSpc>
            </a:pPr>
            <a:endParaRPr lang="it-IT" altLang="it-IT" sz="2000" b="1" dirty="0">
              <a:solidFill>
                <a:srgbClr val="002060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786819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19536" y="1160786"/>
            <a:ext cx="8352928" cy="4536429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2500"/>
          </a:bodyPr>
          <a:lstStyle/>
          <a:p>
            <a:pPr marL="457200" lvl="1" indent="0" algn="ctr">
              <a:lnSpc>
                <a:spcPct val="170000"/>
              </a:lnSpc>
              <a:buNone/>
            </a:pPr>
            <a:r>
              <a:rPr lang="it-IT" altLang="it-IT" sz="3400" dirty="0">
                <a:latin typeface="Arial" panose="020B0604020202020204" pitchFamily="34" charset="0"/>
                <a:cs typeface="Arial" panose="020B0604020202020204" pitchFamily="34" charset="0"/>
              </a:rPr>
              <a:t>Maometto </a:t>
            </a:r>
            <a:r>
              <a:rPr lang="it-IT" altLang="it-IT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all’inizio non </a:t>
            </a:r>
            <a:r>
              <a:rPr lang="it-IT" altLang="it-IT" sz="3400" dirty="0">
                <a:latin typeface="Arial" panose="020B0604020202020204" pitchFamily="34" charset="0"/>
                <a:cs typeface="Arial" panose="020B0604020202020204" pitchFamily="34" charset="0"/>
              </a:rPr>
              <a:t>ebbe molti seguaci </a:t>
            </a:r>
          </a:p>
          <a:p>
            <a:pPr marL="457200" lvl="1" indent="0" algn="ctr">
              <a:lnSpc>
                <a:spcPct val="170000"/>
              </a:lnSpc>
              <a:buNone/>
            </a:pPr>
            <a:r>
              <a:rPr lang="it-IT" altLang="it-IT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disposti </a:t>
            </a:r>
            <a:r>
              <a:rPr lang="it-IT" altLang="it-IT" sz="3400" dirty="0">
                <a:latin typeface="Arial" panose="020B0604020202020204" pitchFamily="34" charset="0"/>
                <a:cs typeface="Arial" panose="020B0604020202020204" pitchFamily="34" charset="0"/>
              </a:rPr>
              <a:t>ad </a:t>
            </a:r>
            <a:r>
              <a:rPr lang="it-IT" altLang="it-IT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ascoltarlo. </a:t>
            </a:r>
            <a:endParaRPr lang="it-IT" altLang="it-IT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170000"/>
              </a:lnSpc>
              <a:buNone/>
            </a:pPr>
            <a:r>
              <a:rPr lang="it-IT" altLang="it-IT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Anzi, </a:t>
            </a:r>
            <a:r>
              <a:rPr lang="it-IT" altLang="it-IT" sz="3400" dirty="0">
                <a:latin typeface="Arial" panose="020B0604020202020204" pitchFamily="34" charset="0"/>
                <a:cs typeface="Arial" panose="020B0604020202020204" pitchFamily="34" charset="0"/>
              </a:rPr>
              <a:t>proprio alla </a:t>
            </a:r>
            <a:r>
              <a:rPr lang="it-IT" altLang="it-IT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Mecca, venne </a:t>
            </a:r>
            <a:r>
              <a:rPr lang="it-IT" altLang="it-IT" sz="3400" dirty="0">
                <a:latin typeface="Arial" panose="020B0604020202020204" pitchFamily="34" charset="0"/>
                <a:cs typeface="Arial" panose="020B0604020202020204" pitchFamily="34" charset="0"/>
              </a:rPr>
              <a:t>osteggiato </a:t>
            </a:r>
            <a:endParaRPr lang="it-IT" altLang="it-IT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170000"/>
              </a:lnSpc>
              <a:buNone/>
            </a:pPr>
            <a:r>
              <a:rPr lang="it-IT" altLang="it-IT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dalla sua stessa tribù di appartenenza</a:t>
            </a:r>
          </a:p>
          <a:p>
            <a:pPr marL="457200" lvl="1" indent="0" algn="ctr">
              <a:lnSpc>
                <a:spcPct val="170000"/>
              </a:lnSpc>
              <a:buNone/>
            </a:pPr>
            <a:r>
              <a:rPr lang="it-IT" altLang="it-IT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it-IT" altLang="it-IT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Quraish</a:t>
            </a:r>
            <a:r>
              <a:rPr lang="it-IT" altLang="it-IT" sz="3400" dirty="0">
                <a:latin typeface="Arial" panose="020B0604020202020204" pitchFamily="34" charset="0"/>
                <a:cs typeface="Arial" panose="020B0604020202020204" pitchFamily="34" charset="0"/>
              </a:rPr>
              <a:t> (o </a:t>
            </a:r>
            <a:r>
              <a:rPr lang="it-IT" altLang="it-IT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coreisciti</a:t>
            </a:r>
            <a:r>
              <a:rPr lang="it-IT" altLang="it-IT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457200" lvl="1" indent="0" algn="ctr">
              <a:lnSpc>
                <a:spcPct val="170000"/>
              </a:lnSpc>
              <a:buNone/>
            </a:pPr>
            <a:endParaRPr lang="it-IT" altLang="it-IT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170000"/>
              </a:lnSpc>
              <a:buNone/>
            </a:pP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64203" y="836861"/>
            <a:ext cx="10463595" cy="4608363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457200" lvl="1" indent="0" algn="ctr">
              <a:lnSpc>
                <a:spcPct val="130000"/>
              </a:lnSpc>
              <a:buNone/>
            </a:pPr>
            <a:r>
              <a:rPr lang="it-IT" alt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Era </a:t>
            </a: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l’anno  </a:t>
            </a:r>
            <a:r>
              <a:rPr lang="it-IT" altLang="it-IT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622 </a:t>
            </a: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d.C.</a:t>
            </a:r>
            <a:r>
              <a:rPr lang="it-IT" altLang="it-IT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sz="7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130000"/>
              </a:lnSpc>
              <a:buNone/>
            </a:pP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quando Maometto dovette scappare </a:t>
            </a:r>
            <a:endParaRPr lang="it-IT" altLang="it-IT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130000"/>
              </a:lnSpc>
              <a:buNone/>
            </a:pPr>
            <a:r>
              <a:rPr lang="it-IT" alt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rifugiarsi a </a:t>
            </a:r>
            <a:r>
              <a:rPr lang="it-IT" altLang="it-IT" sz="4000" dirty="0" err="1">
                <a:latin typeface="Arial" panose="020B0604020202020204" pitchFamily="34" charset="0"/>
                <a:cs typeface="Arial" panose="020B0604020202020204" pitchFamily="34" charset="0"/>
              </a:rPr>
              <a:t>Yatrib</a:t>
            </a: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0" lvl="1" indent="0" algn="ctr">
              <a:lnSpc>
                <a:spcPct val="130000"/>
              </a:lnSpc>
              <a:buNone/>
            </a:pP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la città che fu poi chiamata </a:t>
            </a: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Medina</a:t>
            </a: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356852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plendisla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643" y="1737000"/>
            <a:ext cx="4520715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597150" y="596901"/>
            <a:ext cx="6997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 sz="2800" dirty="0">
                <a:solidFill>
                  <a:schemeClr val="bg1"/>
                </a:solidFill>
              </a:rPr>
              <a:t>La fuga di Maometto dalla Mecca a Medina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Mappa da Mecca a Medina 3x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06" y="184944"/>
            <a:ext cx="8637588" cy="648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4511675" y="4149726"/>
            <a:ext cx="941388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it-IT" altLang="it-IT" b="1" dirty="0"/>
              <a:t>Mecca</a:t>
            </a:r>
            <a:endParaRPr lang="it-IT" altLang="it-IT" sz="1600" b="1" dirty="0"/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56139" y="2924176"/>
            <a:ext cx="941387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 dirty="0">
                <a:solidFill>
                  <a:schemeClr val="bg1"/>
                </a:solidFill>
              </a:rPr>
              <a:t>Medi</a:t>
            </a:r>
            <a:r>
              <a:rPr lang="it-IT" altLang="it-IT" sz="1600" b="1" dirty="0">
                <a:solidFill>
                  <a:schemeClr val="bg1"/>
                </a:solidFill>
              </a:rPr>
              <a:t>na</a:t>
            </a:r>
          </a:p>
        </p:txBody>
      </p:sp>
      <p:sp>
        <p:nvSpPr>
          <p:cNvPr id="2" name="Figura a mano libera 1"/>
          <p:cNvSpPr/>
          <p:nvPr/>
        </p:nvSpPr>
        <p:spPr>
          <a:xfrm>
            <a:off x="4184073" y="3251200"/>
            <a:ext cx="332509" cy="858982"/>
          </a:xfrm>
          <a:custGeom>
            <a:avLst/>
            <a:gdLst>
              <a:gd name="connsiteX0" fmla="*/ 332509 w 332509"/>
              <a:gd name="connsiteY0" fmla="*/ 858982 h 858982"/>
              <a:gd name="connsiteX1" fmla="*/ 286327 w 332509"/>
              <a:gd name="connsiteY1" fmla="*/ 831273 h 858982"/>
              <a:gd name="connsiteX2" fmla="*/ 258618 w 332509"/>
              <a:gd name="connsiteY2" fmla="*/ 822036 h 858982"/>
              <a:gd name="connsiteX3" fmla="*/ 240145 w 332509"/>
              <a:gd name="connsiteY3" fmla="*/ 794327 h 858982"/>
              <a:gd name="connsiteX4" fmla="*/ 221672 w 332509"/>
              <a:gd name="connsiteY4" fmla="*/ 738909 h 858982"/>
              <a:gd name="connsiteX5" fmla="*/ 193963 w 332509"/>
              <a:gd name="connsiteY5" fmla="*/ 683491 h 858982"/>
              <a:gd name="connsiteX6" fmla="*/ 175491 w 332509"/>
              <a:gd name="connsiteY6" fmla="*/ 591127 h 858982"/>
              <a:gd name="connsiteX7" fmla="*/ 138545 w 332509"/>
              <a:gd name="connsiteY7" fmla="*/ 535709 h 858982"/>
              <a:gd name="connsiteX8" fmla="*/ 129309 w 332509"/>
              <a:gd name="connsiteY8" fmla="*/ 508000 h 858982"/>
              <a:gd name="connsiteX9" fmla="*/ 120072 w 332509"/>
              <a:gd name="connsiteY9" fmla="*/ 471055 h 858982"/>
              <a:gd name="connsiteX10" fmla="*/ 73891 w 332509"/>
              <a:gd name="connsiteY10" fmla="*/ 415636 h 858982"/>
              <a:gd name="connsiteX11" fmla="*/ 64654 w 332509"/>
              <a:gd name="connsiteY11" fmla="*/ 378691 h 858982"/>
              <a:gd name="connsiteX12" fmla="*/ 55418 w 332509"/>
              <a:gd name="connsiteY12" fmla="*/ 304800 h 858982"/>
              <a:gd name="connsiteX13" fmla="*/ 27709 w 332509"/>
              <a:gd name="connsiteY13" fmla="*/ 286327 h 858982"/>
              <a:gd name="connsiteX14" fmla="*/ 0 w 332509"/>
              <a:gd name="connsiteY14" fmla="*/ 230909 h 858982"/>
              <a:gd name="connsiteX15" fmla="*/ 9236 w 332509"/>
              <a:gd name="connsiteY15" fmla="*/ 203200 h 858982"/>
              <a:gd name="connsiteX16" fmla="*/ 64654 w 332509"/>
              <a:gd name="connsiteY16" fmla="*/ 184727 h 858982"/>
              <a:gd name="connsiteX17" fmla="*/ 92363 w 332509"/>
              <a:gd name="connsiteY17" fmla="*/ 166255 h 858982"/>
              <a:gd name="connsiteX18" fmla="*/ 120072 w 332509"/>
              <a:gd name="connsiteY18" fmla="*/ 138545 h 858982"/>
              <a:gd name="connsiteX19" fmla="*/ 147782 w 332509"/>
              <a:gd name="connsiteY19" fmla="*/ 129309 h 858982"/>
              <a:gd name="connsiteX20" fmla="*/ 175491 w 332509"/>
              <a:gd name="connsiteY20" fmla="*/ 110836 h 858982"/>
              <a:gd name="connsiteX21" fmla="*/ 212436 w 332509"/>
              <a:gd name="connsiteY21" fmla="*/ 46182 h 858982"/>
              <a:gd name="connsiteX22" fmla="*/ 277091 w 332509"/>
              <a:gd name="connsiteY22" fmla="*/ 27709 h 858982"/>
              <a:gd name="connsiteX23" fmla="*/ 286327 w 332509"/>
              <a:gd name="connsiteY23" fmla="*/ 0 h 85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32509" h="858982">
                <a:moveTo>
                  <a:pt x="332509" y="858982"/>
                </a:moveTo>
                <a:cubicBezTo>
                  <a:pt x="317115" y="849746"/>
                  <a:pt x="302384" y="839302"/>
                  <a:pt x="286327" y="831273"/>
                </a:cubicBezTo>
                <a:cubicBezTo>
                  <a:pt x="277619" y="826919"/>
                  <a:pt x="266221" y="828118"/>
                  <a:pt x="258618" y="822036"/>
                </a:cubicBezTo>
                <a:cubicBezTo>
                  <a:pt x="249950" y="815101"/>
                  <a:pt x="246303" y="803563"/>
                  <a:pt x="240145" y="794327"/>
                </a:cubicBezTo>
                <a:cubicBezTo>
                  <a:pt x="233987" y="775854"/>
                  <a:pt x="232473" y="755111"/>
                  <a:pt x="221672" y="738909"/>
                </a:cubicBezTo>
                <a:cubicBezTo>
                  <a:pt x="197800" y="703099"/>
                  <a:pt x="206711" y="721731"/>
                  <a:pt x="193963" y="683491"/>
                </a:cubicBezTo>
                <a:cubicBezTo>
                  <a:pt x="191669" y="667431"/>
                  <a:pt x="187891" y="613447"/>
                  <a:pt x="175491" y="591127"/>
                </a:cubicBezTo>
                <a:cubicBezTo>
                  <a:pt x="164709" y="571719"/>
                  <a:pt x="138545" y="535709"/>
                  <a:pt x="138545" y="535709"/>
                </a:cubicBezTo>
                <a:cubicBezTo>
                  <a:pt x="135466" y="526473"/>
                  <a:pt x="131984" y="517361"/>
                  <a:pt x="129309" y="508000"/>
                </a:cubicBezTo>
                <a:cubicBezTo>
                  <a:pt x="125822" y="495794"/>
                  <a:pt x="125072" y="482723"/>
                  <a:pt x="120072" y="471055"/>
                </a:cubicBezTo>
                <a:cubicBezTo>
                  <a:pt x="110426" y="448548"/>
                  <a:pt x="90539" y="432284"/>
                  <a:pt x="73891" y="415636"/>
                </a:cubicBezTo>
                <a:cubicBezTo>
                  <a:pt x="70812" y="403321"/>
                  <a:pt x="66741" y="391212"/>
                  <a:pt x="64654" y="378691"/>
                </a:cubicBezTo>
                <a:cubicBezTo>
                  <a:pt x="60573" y="354207"/>
                  <a:pt x="64637" y="327847"/>
                  <a:pt x="55418" y="304800"/>
                </a:cubicBezTo>
                <a:cubicBezTo>
                  <a:pt x="51295" y="294493"/>
                  <a:pt x="36945" y="292485"/>
                  <a:pt x="27709" y="286327"/>
                </a:cubicBezTo>
                <a:cubicBezTo>
                  <a:pt x="18369" y="272317"/>
                  <a:pt x="0" y="250030"/>
                  <a:pt x="0" y="230909"/>
                </a:cubicBezTo>
                <a:cubicBezTo>
                  <a:pt x="0" y="221173"/>
                  <a:pt x="1314" y="208859"/>
                  <a:pt x="9236" y="203200"/>
                </a:cubicBezTo>
                <a:cubicBezTo>
                  <a:pt x="25081" y="191882"/>
                  <a:pt x="48452" y="195528"/>
                  <a:pt x="64654" y="184727"/>
                </a:cubicBezTo>
                <a:cubicBezTo>
                  <a:pt x="73890" y="178570"/>
                  <a:pt x="83835" y="173361"/>
                  <a:pt x="92363" y="166255"/>
                </a:cubicBezTo>
                <a:cubicBezTo>
                  <a:pt x="102398" y="157893"/>
                  <a:pt x="109203" y="145791"/>
                  <a:pt x="120072" y="138545"/>
                </a:cubicBezTo>
                <a:cubicBezTo>
                  <a:pt x="128173" y="133144"/>
                  <a:pt x="138545" y="132388"/>
                  <a:pt x="147782" y="129309"/>
                </a:cubicBezTo>
                <a:cubicBezTo>
                  <a:pt x="157018" y="123151"/>
                  <a:pt x="168385" y="119364"/>
                  <a:pt x="175491" y="110836"/>
                </a:cubicBezTo>
                <a:cubicBezTo>
                  <a:pt x="189131" y="94468"/>
                  <a:pt x="194224" y="60752"/>
                  <a:pt x="212436" y="46182"/>
                </a:cubicBezTo>
                <a:cubicBezTo>
                  <a:pt x="218461" y="41362"/>
                  <a:pt x="274674" y="28313"/>
                  <a:pt x="277091" y="27709"/>
                </a:cubicBezTo>
                <a:cubicBezTo>
                  <a:pt x="310528" y="5417"/>
                  <a:pt x="314729" y="14200"/>
                  <a:pt x="286327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4528905" y="1215145"/>
            <a:ext cx="3134191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6000" b="1" dirty="0"/>
              <a:t>622 d.C.</a:t>
            </a:r>
          </a:p>
        </p:txBody>
      </p:sp>
    </p:spTree>
    <p:extLst>
      <p:ext uri="{BB962C8B-B14F-4D97-AF65-F5344CB8AC3E}">
        <p14:creationId xmlns:p14="http://schemas.microsoft.com/office/powerpoint/2010/main" val="32378893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8" grpId="0" animBg="1"/>
      <p:bldP spid="120838" grpId="1" animBg="1"/>
      <p:bldP spid="120839" grpId="0" animBg="1"/>
      <p:bldP spid="2" grpId="0" animBg="1"/>
      <p:bldP spid="4" grpId="0" animBg="1"/>
      <p:bldP spid="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" y="-18000"/>
            <a:ext cx="14743165" cy="82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93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25 4.07407E-6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143573" y="872716"/>
            <a:ext cx="5904855" cy="51125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</a:pPr>
            <a:endParaRPr lang="it-IT" altLang="it-IT" sz="1400" dirty="0" smtClean="0"/>
          </a:p>
          <a:p>
            <a:pPr marL="0" indent="0" algn="ctr" fontAlgn="auto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La fuga dalla </a:t>
            </a: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Mecca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Medina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 fontAlgn="auto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in arabo </a:t>
            </a:r>
            <a:r>
              <a:rPr lang="it-IT" altLang="it-IT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higra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altLang="it-IT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egira</a:t>
            </a:r>
            <a:r>
              <a:rPr lang="it-IT" alt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 fontAlgn="auto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diede inizio all’islamismo;</a:t>
            </a:r>
          </a:p>
          <a:p>
            <a:pPr algn="ctr" fontAlgn="auto">
              <a:lnSpc>
                <a:spcPct val="125000"/>
              </a:lnSpc>
              <a:spcAft>
                <a:spcPts val="0"/>
              </a:spcAft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quell’anno, fu assunto come </a:t>
            </a: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anno zero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fontAlgn="auto">
              <a:lnSpc>
                <a:spcPct val="125000"/>
              </a:lnSpc>
              <a:spcAft>
                <a:spcPts val="0"/>
              </a:spcAft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nella cronologia islamica. </a:t>
            </a:r>
          </a:p>
          <a:p>
            <a:pPr algn="ctr" fontAlgn="auto">
              <a:lnSpc>
                <a:spcPct val="125000"/>
              </a:lnSpc>
              <a:spcAft>
                <a:spcPts val="0"/>
              </a:spcAft>
              <a:buFontTx/>
              <a:buNone/>
            </a:pPr>
            <a:endParaRPr lang="it-IT" altLang="it-IT" sz="1100" dirty="0" smtClean="0"/>
          </a:p>
          <a:p>
            <a:pPr algn="ctr" fontAlgn="auto">
              <a:lnSpc>
                <a:spcPct val="125000"/>
              </a:lnSpc>
              <a:spcAft>
                <a:spcPts val="0"/>
              </a:spcAft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 Medina Maometto </a:t>
            </a:r>
          </a:p>
          <a:p>
            <a:pPr algn="ctr" fontAlgn="auto">
              <a:lnSpc>
                <a:spcPct val="125000"/>
              </a:lnSpc>
              <a:spcAft>
                <a:spcPts val="0"/>
              </a:spcAft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costituì un governo di Dio (teocrazia)</a:t>
            </a:r>
          </a:p>
          <a:p>
            <a:pPr algn="ctr" fontAlgn="auto">
              <a:lnSpc>
                <a:spcPct val="125000"/>
              </a:lnSpc>
              <a:spcAft>
                <a:spcPts val="0"/>
              </a:spcAft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 cui egli era </a:t>
            </a:r>
          </a:p>
          <a:p>
            <a:pPr algn="ctr" fontAlgn="auto">
              <a:lnSpc>
                <a:spcPct val="125000"/>
              </a:lnSpc>
              <a:spcAft>
                <a:spcPts val="0"/>
              </a:spcAft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il capo spirituale e temporale assoluto. </a:t>
            </a:r>
            <a:endParaRPr lang="it-IT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703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8048" y="1629000"/>
            <a:ext cx="514754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23392" y="635928"/>
            <a:ext cx="5087888" cy="55861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altLang="it-IT" sz="2800" dirty="0" smtClean="0"/>
              <a:t>Nel 630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b="1" dirty="0" smtClean="0"/>
              <a:t>Maometto </a:t>
            </a:r>
            <a:r>
              <a:rPr lang="it-IT" altLang="it-IT" sz="2400" dirty="0" smtClean="0"/>
              <a:t>conquistò </a:t>
            </a:r>
            <a:r>
              <a:rPr lang="it-IT" altLang="it-IT" sz="2400" dirty="0"/>
              <a:t>la Mecca,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/>
              <a:t>distrusse tutti gli idoli </a:t>
            </a:r>
            <a:endParaRPr lang="it-IT" altLang="it-IT" sz="2400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 smtClean="0"/>
              <a:t>presenti </a:t>
            </a:r>
            <a:r>
              <a:rPr lang="it-IT" altLang="it-IT" sz="2400" dirty="0"/>
              <a:t>nella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Ka’ba</a:t>
            </a:r>
            <a:r>
              <a:rPr lang="it-IT" altLang="it-IT" sz="2400" dirty="0"/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/>
              <a:t>per poi inserirla nella sua religione.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it-IT" altLang="it-IT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/>
              <a:t>Predicò che la </a:t>
            </a:r>
            <a:r>
              <a:rPr lang="it-IT" altLang="it-IT" sz="2400" dirty="0" err="1"/>
              <a:t>Ka’ba</a:t>
            </a:r>
            <a:r>
              <a:rPr lang="it-IT" altLang="it-IT" sz="2400" dirty="0"/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/>
              <a:t>era il più antico tempio di Dio,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/>
              <a:t>la cui edificazione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/>
              <a:t>veniva attribuita ad </a:t>
            </a:r>
            <a:r>
              <a:rPr lang="it-IT" altLang="it-IT" sz="2400" b="1" dirty="0"/>
              <a:t>Abramo</a:t>
            </a:r>
            <a:r>
              <a:rPr lang="it-IT" altLang="it-IT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74200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3000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196008"/>
            <a:ext cx="4912406" cy="5112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464152" y="548680"/>
            <a:ext cx="349326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/>
              <a:t>Abu </a:t>
            </a:r>
            <a:r>
              <a:rPr lang="it-IT" b="1" dirty="0" err="1"/>
              <a:t>Bakr</a:t>
            </a:r>
            <a:r>
              <a:rPr lang="it-IT" b="1" dirty="0"/>
              <a:t> </a:t>
            </a:r>
            <a:r>
              <a:rPr lang="it-IT" dirty="0"/>
              <a:t>in una miniatura turca</a:t>
            </a:r>
          </a:p>
        </p:txBody>
      </p:sp>
      <p:sp>
        <p:nvSpPr>
          <p:cNvPr id="4" name="Rettangolo 3"/>
          <p:cNvSpPr/>
          <p:nvPr/>
        </p:nvSpPr>
        <p:spPr>
          <a:xfrm>
            <a:off x="407368" y="1196752"/>
            <a:ext cx="6096000" cy="510139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altLang="it-IT" sz="2600" dirty="0"/>
              <a:t>Nel </a:t>
            </a:r>
            <a:r>
              <a:rPr lang="it-IT" altLang="it-IT" sz="2600" b="1" dirty="0"/>
              <a:t>632</a:t>
            </a:r>
            <a:r>
              <a:rPr lang="it-IT" altLang="it-IT" sz="2600" dirty="0"/>
              <a:t> il profeta rivolse ai fedeli </a:t>
            </a:r>
            <a:endParaRPr lang="it-IT" altLang="it-IT" sz="2600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600" dirty="0" smtClean="0"/>
              <a:t>il </a:t>
            </a:r>
            <a:r>
              <a:rPr lang="it-IT" altLang="it-IT" sz="2600" dirty="0"/>
              <a:t>“</a:t>
            </a:r>
            <a:r>
              <a:rPr lang="it-IT" altLang="it-IT" sz="2600" b="1" dirty="0"/>
              <a:t>discorso del commiato</a:t>
            </a:r>
            <a:r>
              <a:rPr lang="it-IT" altLang="it-IT" sz="2600" dirty="0"/>
              <a:t>”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600" dirty="0"/>
              <a:t>proclamando la sacralità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600" dirty="0"/>
              <a:t>del territorio della Mecca.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it-IT" altLang="it-IT" sz="900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600" dirty="0" smtClean="0"/>
              <a:t>L'improvviso </a:t>
            </a:r>
            <a:r>
              <a:rPr lang="it-IT" altLang="it-IT" sz="2600" dirty="0"/>
              <a:t>aggravarsi della malattia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600" dirty="0"/>
              <a:t>gli impedì di continuare </a:t>
            </a:r>
            <a:r>
              <a:rPr lang="it-IT" altLang="it-IT" sz="2600" dirty="0" smtClean="0"/>
              <a:t>nel </a:t>
            </a:r>
            <a:r>
              <a:rPr lang="it-IT" altLang="it-IT" sz="2600" dirty="0"/>
              <a:t>suo compito, che fu affidato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600" dirty="0"/>
              <a:t>al fedelissimo </a:t>
            </a:r>
            <a:r>
              <a:rPr lang="it-IT" altLang="it-IT" sz="2600" b="1" dirty="0"/>
              <a:t>Abu </a:t>
            </a:r>
            <a:r>
              <a:rPr lang="it-IT" altLang="it-IT" sz="2600" b="1" dirty="0" err="1"/>
              <a:t>Bakr</a:t>
            </a:r>
            <a:r>
              <a:rPr lang="it-IT" altLang="it-IT" sz="2600" b="1" dirty="0"/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31504" y="1276488"/>
            <a:ext cx="8928992" cy="43050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altLang="it-IT" sz="3200" dirty="0"/>
              <a:t>Maometto morì </a:t>
            </a:r>
            <a:r>
              <a:rPr lang="it-IT" altLang="it-IT" sz="3200" dirty="0" smtClean="0"/>
              <a:t>a </a:t>
            </a:r>
            <a:r>
              <a:rPr lang="it-IT" altLang="it-IT" sz="3200" b="1" dirty="0"/>
              <a:t>Medina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4400" b="1" dirty="0"/>
              <a:t>l’8 giugno del 632 </a:t>
            </a:r>
            <a:r>
              <a:rPr lang="it-IT" altLang="it-IT" sz="4400" dirty="0"/>
              <a:t>d.C..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it-IT" altLang="it-IT" sz="105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3200" dirty="0"/>
              <a:t>Gli succedette il suo fedele amico </a:t>
            </a:r>
            <a:r>
              <a:rPr lang="it-IT" altLang="it-IT" sz="3200" b="1" dirty="0"/>
              <a:t>Abu - </a:t>
            </a:r>
            <a:r>
              <a:rPr lang="it-IT" altLang="it-IT" sz="3200" b="1" dirty="0" err="1"/>
              <a:t>Bakr</a:t>
            </a:r>
            <a:r>
              <a:rPr lang="it-IT" altLang="it-IT" sz="3200" dirty="0"/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3200" dirty="0"/>
              <a:t>che divenne il primo califfo,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3200" dirty="0"/>
              <a:t>cioè “successore” del Profeta.</a:t>
            </a:r>
          </a:p>
        </p:txBody>
      </p:sp>
    </p:spTree>
    <p:extLst>
      <p:ext uri="{BB962C8B-B14F-4D97-AF65-F5344CB8AC3E}">
        <p14:creationId xmlns:p14="http://schemas.microsoft.com/office/powerpoint/2010/main" val="17108999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695400" y="1234615"/>
            <a:ext cx="1935163" cy="1792350"/>
          </a:xfrm>
          <a:prstGeom prst="rect">
            <a:avLst/>
          </a:prstGeom>
          <a:solidFill>
            <a:srgbClr val="E3F2A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45000"/>
              </a:lnSpc>
            </a:pPr>
            <a:r>
              <a:rPr lang="it-IT" altLang="it-IT" sz="4800" b="1" dirty="0"/>
              <a:t>DIO</a:t>
            </a:r>
          </a:p>
          <a:p>
            <a:pPr algn="ctr">
              <a:lnSpc>
                <a:spcPct val="145000"/>
              </a:lnSpc>
            </a:pPr>
            <a:r>
              <a:rPr lang="it-IT" altLang="it-IT" sz="3200" b="1" dirty="0">
                <a:solidFill>
                  <a:srgbClr val="CC3300"/>
                </a:solidFill>
              </a:rPr>
              <a:t>Abramo</a:t>
            </a:r>
            <a:endParaRPr lang="it-IT" altLang="it-IT" sz="3200" dirty="0">
              <a:solidFill>
                <a:srgbClr val="CC3300"/>
              </a:solidFill>
            </a:endParaRPr>
          </a:p>
        </p:txBody>
      </p:sp>
      <p:sp>
        <p:nvSpPr>
          <p:cNvPr id="126988" name="Line 12"/>
          <p:cNvSpPr>
            <a:spLocks noChangeShapeType="1"/>
          </p:cNvSpPr>
          <p:nvPr/>
        </p:nvSpPr>
        <p:spPr bwMode="auto">
          <a:xfrm flipV="1">
            <a:off x="2778963" y="1052736"/>
            <a:ext cx="1521221" cy="1656183"/>
          </a:xfrm>
          <a:prstGeom prst="line">
            <a:avLst/>
          </a:prstGeom>
          <a:noFill/>
          <a:ln w="1143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4441471" y="746412"/>
            <a:ext cx="6973384" cy="134498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</a:pPr>
            <a:r>
              <a:rPr lang="it-IT" altLang="it-IT" sz="2000" dirty="0"/>
              <a:t>Dalla “schiava” </a:t>
            </a:r>
            <a:r>
              <a:rPr lang="it-IT" altLang="it-IT" sz="2800" b="1" u="sng" dirty="0" smtClean="0"/>
              <a:t>Agar</a:t>
            </a:r>
            <a:r>
              <a:rPr lang="it-IT" altLang="it-IT" sz="2000" dirty="0" smtClean="0"/>
              <a:t> ebbe il figlio </a:t>
            </a:r>
            <a:r>
              <a:rPr lang="it-IT" altLang="it-IT" sz="2000" b="1" dirty="0" smtClean="0"/>
              <a:t>Ismaele </a:t>
            </a:r>
            <a:r>
              <a:rPr lang="it-IT" altLang="it-IT" sz="2000" dirty="0" smtClean="0"/>
              <a:t>a cui discende </a:t>
            </a:r>
            <a:endParaRPr lang="it-IT" altLang="it-IT" sz="2000" dirty="0"/>
          </a:p>
          <a:p>
            <a:pPr algn="ctr">
              <a:lnSpc>
                <a:spcPct val="125000"/>
              </a:lnSpc>
              <a:spcBef>
                <a:spcPct val="20000"/>
              </a:spcBef>
            </a:pPr>
            <a:r>
              <a:rPr lang="it-IT" altLang="it-IT" sz="3200" b="1" dirty="0" smtClean="0">
                <a:solidFill>
                  <a:srgbClr val="FF0000"/>
                </a:solidFill>
              </a:rPr>
              <a:t>Maometto </a:t>
            </a:r>
            <a:r>
              <a:rPr lang="it-IT" altLang="it-IT" sz="2400" dirty="0">
                <a:solidFill>
                  <a:schemeClr val="accent2"/>
                </a:solidFill>
              </a:rPr>
              <a:t>(</a:t>
            </a:r>
            <a:r>
              <a:rPr lang="it-IT" altLang="it-IT" sz="2400" b="1" dirty="0">
                <a:solidFill>
                  <a:schemeClr val="accent2"/>
                </a:solidFill>
              </a:rPr>
              <a:t>islamici</a:t>
            </a:r>
            <a:r>
              <a:rPr lang="it-IT" altLang="it-IT" sz="2400" dirty="0">
                <a:solidFill>
                  <a:schemeClr val="accent2"/>
                </a:solidFill>
              </a:rPr>
              <a:t>)</a:t>
            </a:r>
            <a:endParaRPr lang="it-IT" altLang="it-IT" sz="3200" b="1" dirty="0">
              <a:solidFill>
                <a:srgbClr val="FF0000"/>
              </a:solidFill>
            </a:endParaRPr>
          </a:p>
        </p:txBody>
      </p:sp>
      <p:sp>
        <p:nvSpPr>
          <p:cNvPr id="126993" name="Rectangle 17"/>
          <p:cNvSpPr>
            <a:spLocks noChangeArrowheads="1"/>
          </p:cNvSpPr>
          <p:nvPr/>
        </p:nvSpPr>
        <p:spPr bwMode="auto">
          <a:xfrm>
            <a:off x="4413043" y="2564904"/>
            <a:ext cx="4713150" cy="246067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</a:pPr>
            <a:r>
              <a:rPr lang="it-IT" altLang="it-IT" sz="2000" dirty="0"/>
              <a:t>Dalla moglie </a:t>
            </a:r>
            <a:r>
              <a:rPr lang="it-IT" altLang="it-IT" sz="2800" b="1" u="sng" dirty="0"/>
              <a:t>Sara</a:t>
            </a:r>
            <a:r>
              <a:rPr lang="it-IT" altLang="it-IT" sz="2000" dirty="0"/>
              <a:t> </a:t>
            </a:r>
            <a:r>
              <a:rPr lang="it-IT" altLang="it-IT" sz="2000" dirty="0" smtClean="0"/>
              <a:t>ebbe il figlio </a:t>
            </a:r>
            <a:r>
              <a:rPr lang="it-IT" altLang="it-IT" sz="2000" b="1" dirty="0"/>
              <a:t>Isacco</a:t>
            </a:r>
          </a:p>
          <a:p>
            <a:pPr algn="ctr">
              <a:lnSpc>
                <a:spcPct val="125000"/>
              </a:lnSpc>
              <a:spcBef>
                <a:spcPct val="20000"/>
              </a:spcBef>
            </a:pPr>
            <a:r>
              <a:rPr lang="it-IT" altLang="it-IT" sz="2000" dirty="0"/>
              <a:t>c</a:t>
            </a:r>
            <a:r>
              <a:rPr lang="it-IT" altLang="it-IT" sz="2000" dirty="0" smtClean="0"/>
              <a:t>he generò Giacobbe (= Israele)</a:t>
            </a:r>
            <a:endParaRPr lang="it-IT" altLang="it-IT" sz="2000" dirty="0"/>
          </a:p>
          <a:p>
            <a:pPr algn="ctr">
              <a:lnSpc>
                <a:spcPct val="125000"/>
              </a:lnSpc>
              <a:spcBef>
                <a:spcPct val="20000"/>
              </a:spcBef>
            </a:pPr>
            <a:r>
              <a:rPr lang="it-IT" altLang="it-IT" sz="2000" dirty="0"/>
              <a:t>e</a:t>
            </a:r>
            <a:r>
              <a:rPr lang="it-IT" altLang="it-IT" sz="2000" dirty="0" smtClean="0"/>
              <a:t> le </a:t>
            </a:r>
            <a:r>
              <a:rPr lang="it-IT" altLang="it-IT" sz="2000" dirty="0"/>
              <a:t>12 tribù </a:t>
            </a:r>
            <a:r>
              <a:rPr lang="it-IT" altLang="it-IT" sz="2000" dirty="0" smtClean="0"/>
              <a:t>d’Israele: </a:t>
            </a:r>
            <a:r>
              <a:rPr lang="it-IT" altLang="it-IT" sz="2000" dirty="0"/>
              <a:t>fra i discendenti</a:t>
            </a:r>
          </a:p>
          <a:p>
            <a:pPr algn="ctr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it-IT" altLang="it-IT" sz="3200" b="1" dirty="0" smtClean="0">
                <a:solidFill>
                  <a:srgbClr val="FF0000"/>
                </a:solidFill>
              </a:rPr>
              <a:t>Mosè</a:t>
            </a:r>
            <a:r>
              <a:rPr lang="it-IT" altLang="it-IT" sz="2000" dirty="0" smtClean="0"/>
              <a:t>   </a:t>
            </a:r>
            <a:r>
              <a:rPr lang="it-IT" altLang="it-IT" sz="2400" b="1" dirty="0">
                <a:solidFill>
                  <a:schemeClr val="accent2"/>
                </a:solidFill>
              </a:rPr>
              <a:t>(ebrei)</a:t>
            </a:r>
          </a:p>
          <a:p>
            <a:pPr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it-IT" altLang="it-IT" sz="1000" dirty="0"/>
          </a:p>
        </p:txBody>
      </p:sp>
      <p:sp>
        <p:nvSpPr>
          <p:cNvPr id="126994" name="Rectangle 18"/>
          <p:cNvSpPr>
            <a:spLocks noChangeArrowheads="1"/>
          </p:cNvSpPr>
          <p:nvPr/>
        </p:nvSpPr>
        <p:spPr bwMode="auto">
          <a:xfrm>
            <a:off x="6456040" y="5301208"/>
            <a:ext cx="5328592" cy="124649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it-IT" altLang="it-IT" sz="2000" dirty="0"/>
              <a:t>fra i discendenti </a:t>
            </a:r>
            <a:r>
              <a:rPr lang="it-IT" altLang="it-IT" sz="2000" dirty="0" smtClean="0"/>
              <a:t>di Mosè: il </a:t>
            </a:r>
            <a:r>
              <a:rPr lang="it-IT" altLang="it-IT" sz="2000" dirty="0"/>
              <a:t>re </a:t>
            </a:r>
            <a:r>
              <a:rPr lang="it-IT" altLang="it-IT" sz="2800" b="1" u="sng" dirty="0" smtClean="0"/>
              <a:t>Davide</a:t>
            </a:r>
            <a:r>
              <a:rPr lang="it-IT" altLang="it-IT" sz="2800" dirty="0" smtClean="0"/>
              <a:t> </a:t>
            </a:r>
            <a:r>
              <a:rPr lang="it-IT" altLang="it-IT" sz="2000" dirty="0"/>
              <a:t>e</a:t>
            </a:r>
          </a:p>
          <a:p>
            <a:pPr algn="ctr">
              <a:lnSpc>
                <a:spcPct val="125000"/>
              </a:lnSpc>
            </a:pPr>
            <a:r>
              <a:rPr lang="it-IT" altLang="it-IT" sz="3200" b="1" dirty="0" smtClean="0">
                <a:solidFill>
                  <a:srgbClr val="FF0000"/>
                </a:solidFill>
              </a:rPr>
              <a:t>Gesù</a:t>
            </a:r>
            <a:r>
              <a:rPr lang="it-IT" altLang="it-IT" b="1" dirty="0" smtClean="0"/>
              <a:t>   </a:t>
            </a:r>
            <a:r>
              <a:rPr lang="it-IT" altLang="it-IT" sz="2400" b="1" dirty="0" smtClean="0">
                <a:solidFill>
                  <a:schemeClr val="accent2"/>
                </a:solidFill>
              </a:rPr>
              <a:t>(</a:t>
            </a:r>
            <a:r>
              <a:rPr lang="it-IT" altLang="it-IT" sz="2400" b="1" dirty="0">
                <a:solidFill>
                  <a:schemeClr val="accent2"/>
                </a:solidFill>
              </a:rPr>
              <a:t>cristiani)</a:t>
            </a:r>
          </a:p>
        </p:txBody>
      </p:sp>
      <p:sp>
        <p:nvSpPr>
          <p:cNvPr id="126996" name="AutoShape 20"/>
          <p:cNvSpPr>
            <a:spLocks noChangeArrowheads="1"/>
          </p:cNvSpPr>
          <p:nvPr/>
        </p:nvSpPr>
        <p:spPr bwMode="auto">
          <a:xfrm rot="5400000">
            <a:off x="5505857" y="5013176"/>
            <a:ext cx="1036269" cy="576064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2778963" y="2824573"/>
            <a:ext cx="1485680" cy="0"/>
          </a:xfrm>
          <a:prstGeom prst="line">
            <a:avLst/>
          </a:prstGeom>
          <a:noFill/>
          <a:ln w="1143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2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6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26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126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 animBg="1"/>
      <p:bldP spid="126988" grpId="0" animBg="1"/>
      <p:bldP spid="126989" grpId="0" animBg="1"/>
      <p:bldP spid="126993" grpId="0" animBg="1"/>
      <p:bldP spid="126994" grpId="0" animBg="1"/>
      <p:bldP spid="126996" grpId="0" animBg="1"/>
      <p:bldP spid="12699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11"/>
          <a:stretch/>
        </p:blipFill>
        <p:spPr>
          <a:xfrm>
            <a:off x="2639616" y="1484784"/>
            <a:ext cx="1412611" cy="1692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1934784"/>
            <a:ext cx="714835" cy="7920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879976" y="2024497"/>
            <a:ext cx="5328592" cy="280900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5000"/>
              </a:lnSpc>
              <a:spcAft>
                <a:spcPts val="0"/>
              </a:spcAft>
            </a:pPr>
            <a:r>
              <a:rPr lang="it-IT" altLang="it-IT" b="1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Simbolo dell’Islam </a:t>
            </a:r>
            <a:r>
              <a:rPr lang="it-IT" altLang="it-IT" sz="360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36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smtClean="0">
                <a:latin typeface="Arial" panose="020B0604020202020204" pitchFamily="34" charset="0"/>
                <a:cs typeface="Arial" panose="020B0604020202020204" pitchFamily="34" charset="0"/>
              </a:rPr>
              <a:t>è una mezza luna </a:t>
            </a:r>
            <a:br>
              <a:rPr lang="it-IT" altLang="it-IT" sz="36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smtClean="0">
                <a:latin typeface="Arial" panose="020B0604020202020204" pitchFamily="34" charset="0"/>
                <a:cs typeface="Arial" panose="020B0604020202020204" pitchFamily="34" charset="0"/>
              </a:rPr>
              <a:t>accanto a una stella </a:t>
            </a:r>
            <a:br>
              <a:rPr lang="it-IT" altLang="it-IT" sz="36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smtClean="0">
                <a:latin typeface="Arial" panose="020B0604020202020204" pitchFamily="34" charset="0"/>
                <a:cs typeface="Arial" panose="020B0604020202020204" pitchFamily="34" charset="0"/>
              </a:rPr>
              <a:t>a cinque punte.</a:t>
            </a:r>
            <a:endParaRPr lang="it-IT" altLang="it-IT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5468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951984" y="260648"/>
            <a:ext cx="5976664" cy="6480719"/>
          </a:xfrm>
          <a:solidFill>
            <a:srgbClr val="FFFFCC"/>
          </a:solidFill>
          <a:ln/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sz="2000" b="1" dirty="0"/>
              <a:t>Dio si è rivelato ad Abramo (1850 a.C.)</a:t>
            </a: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sz="2000" b="1" dirty="0"/>
              <a:t>da Abramo discendono </a:t>
            </a: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sz="3600" b="1" dirty="0"/>
              <a:t>Ismailiti,  Ebrei  e Cristiani</a:t>
            </a:r>
            <a:r>
              <a:rPr lang="it-IT" altLang="it-IT" sz="2000" b="1" dirty="0"/>
              <a:t>.</a:t>
            </a:r>
          </a:p>
          <a:p>
            <a:pPr>
              <a:lnSpc>
                <a:spcPct val="120000"/>
              </a:lnSpc>
              <a:buFontTx/>
              <a:buNone/>
            </a:pPr>
            <a:endParaRPr lang="it-IT" altLang="it-IT" sz="800" b="1" dirty="0"/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2000" dirty="0"/>
              <a:t>Dio ha dato tre rivelazioni da cui sono nate </a:t>
            </a:r>
            <a:endParaRPr lang="it-IT" altLang="it-IT" sz="2000" dirty="0" smtClean="0"/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2000" dirty="0" smtClean="0"/>
              <a:t>le </a:t>
            </a:r>
            <a:r>
              <a:rPr lang="it-IT" altLang="it-IT" sz="2000" dirty="0"/>
              <a:t>tre diverse </a:t>
            </a:r>
            <a:r>
              <a:rPr lang="it-IT" altLang="it-IT" sz="2000" dirty="0" smtClean="0"/>
              <a:t>religioni: </a:t>
            </a:r>
            <a:endParaRPr lang="it-IT" altLang="it-IT" sz="2000" dirty="0"/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2400" b="1" dirty="0"/>
              <a:t>Ebraismo, Cristianesimo ed Islam</a:t>
            </a:r>
            <a:r>
              <a:rPr lang="it-IT" altLang="it-IT" sz="2000" b="1" dirty="0"/>
              <a:t>.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2000" dirty="0"/>
              <a:t>L'ultima rivelazione in senso cronologico </a:t>
            </a:r>
            <a:endParaRPr lang="it-IT" altLang="it-IT" sz="2000" dirty="0" smtClean="0"/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2000" dirty="0" smtClean="0"/>
              <a:t>è </a:t>
            </a:r>
            <a:r>
              <a:rPr lang="it-IT" altLang="it-IT" sz="2000" dirty="0"/>
              <a:t>quella data a Maometto. </a:t>
            </a:r>
            <a:endParaRPr lang="it-IT" altLang="it-IT" sz="2000" dirty="0" smtClean="0"/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2000" dirty="0" smtClean="0"/>
              <a:t>Questo </a:t>
            </a:r>
            <a:r>
              <a:rPr lang="it-IT" altLang="it-IT" sz="2000" dirty="0"/>
              <a:t>fatto viene interpretato dai </a:t>
            </a:r>
            <a:r>
              <a:rPr lang="it-IT" altLang="it-IT" sz="2000" dirty="0" smtClean="0"/>
              <a:t>Musulmani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2000" dirty="0" smtClean="0"/>
              <a:t> </a:t>
            </a:r>
            <a:r>
              <a:rPr lang="it-IT" altLang="it-IT" sz="2000" dirty="0"/>
              <a:t>come il compimento </a:t>
            </a:r>
            <a:r>
              <a:rPr lang="it-IT" altLang="it-IT" sz="2000" dirty="0" smtClean="0"/>
              <a:t>di </a:t>
            </a:r>
            <a:r>
              <a:rPr lang="it-IT" altLang="it-IT" sz="2000" dirty="0"/>
              <a:t>tutta la rivelazione divina: </a:t>
            </a:r>
            <a:endParaRPr lang="it-IT" altLang="it-IT" sz="2000" dirty="0" smtClean="0"/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2000" dirty="0" smtClean="0"/>
              <a:t>le </a:t>
            </a:r>
            <a:r>
              <a:rPr lang="it-IT" altLang="it-IT" sz="2000" dirty="0"/>
              <a:t>prime due rivelazioni </a:t>
            </a:r>
            <a:r>
              <a:rPr lang="it-IT" altLang="it-IT" sz="2000" i="1" dirty="0"/>
              <a:t>sarebbero</a:t>
            </a:r>
            <a:r>
              <a:rPr lang="it-IT" altLang="it-IT" sz="2000" dirty="0"/>
              <a:t> incomplete </a:t>
            </a:r>
            <a:endParaRPr lang="it-IT" altLang="it-IT" sz="2000" dirty="0" smtClean="0"/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2000" dirty="0" smtClean="0"/>
              <a:t>e </a:t>
            </a:r>
            <a:r>
              <a:rPr lang="it-IT" altLang="it-IT" sz="2000" dirty="0"/>
              <a:t>ad </a:t>
            </a:r>
            <a:r>
              <a:rPr lang="it-IT" altLang="it-IT" sz="2000" dirty="0" smtClean="0"/>
              <a:t>esse, gli ebrei </a:t>
            </a:r>
            <a:r>
              <a:rPr lang="it-IT" altLang="it-IT" sz="2000" dirty="0"/>
              <a:t>e </a:t>
            </a:r>
            <a:r>
              <a:rPr lang="it-IT" altLang="it-IT" sz="2000" dirty="0" smtClean="0"/>
              <a:t>i cristiani, 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2000" dirty="0" smtClean="0"/>
              <a:t>non </a:t>
            </a:r>
            <a:r>
              <a:rPr lang="it-IT" altLang="it-IT" sz="2000" dirty="0"/>
              <a:t>avrebbero risposto con la dovuta osservanza. </a:t>
            </a:r>
          </a:p>
        </p:txBody>
      </p:sp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729" y="2116336"/>
            <a:ext cx="4765895" cy="268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5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5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5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5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5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5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uiExpand="1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951984" y="260648"/>
            <a:ext cx="5976664" cy="6480719"/>
          </a:xfrm>
          <a:solidFill>
            <a:srgbClr val="FFFFCC"/>
          </a:solidFill>
          <a:ln/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sz="2000" b="1" dirty="0"/>
              <a:t>Dio si è rivelato ad Abramo (1850 a.C.)</a:t>
            </a: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sz="2000" b="1" dirty="0"/>
              <a:t>da Abramo discendono </a:t>
            </a: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sz="3600" b="1" dirty="0"/>
              <a:t>Ismailiti,  Ebrei  e Cristiani</a:t>
            </a:r>
            <a:r>
              <a:rPr lang="it-IT" altLang="it-IT" sz="2000" b="1" dirty="0"/>
              <a:t>.</a:t>
            </a:r>
          </a:p>
          <a:p>
            <a:pPr>
              <a:lnSpc>
                <a:spcPct val="120000"/>
              </a:lnSpc>
              <a:buFontTx/>
              <a:buNone/>
            </a:pPr>
            <a:endParaRPr lang="it-IT" altLang="it-IT" sz="800" b="1" dirty="0"/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2000" dirty="0"/>
              <a:t>Dio ha dato tre rivelazioni da cui sono nate </a:t>
            </a:r>
            <a:endParaRPr lang="it-IT" altLang="it-IT" sz="2000" dirty="0" smtClean="0"/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2000" dirty="0" smtClean="0"/>
              <a:t>le </a:t>
            </a:r>
            <a:r>
              <a:rPr lang="it-IT" altLang="it-IT" sz="2000" dirty="0"/>
              <a:t>tre diverse </a:t>
            </a:r>
            <a:r>
              <a:rPr lang="it-IT" altLang="it-IT" sz="2000" dirty="0" smtClean="0"/>
              <a:t>religioni: </a:t>
            </a:r>
            <a:endParaRPr lang="it-IT" altLang="it-IT" sz="2000" dirty="0"/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2400" b="1" dirty="0"/>
              <a:t>Ebraismo, Cristianesimo ed Islam</a:t>
            </a:r>
            <a:r>
              <a:rPr lang="it-IT" altLang="it-IT" sz="2000" b="1" dirty="0"/>
              <a:t>.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2000" dirty="0"/>
              <a:t>L'ultima rivelazione in senso cronologico </a:t>
            </a:r>
            <a:endParaRPr lang="it-IT" altLang="it-IT" sz="2000" dirty="0" smtClean="0"/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2000" dirty="0" smtClean="0"/>
              <a:t>è </a:t>
            </a:r>
            <a:r>
              <a:rPr lang="it-IT" altLang="it-IT" sz="2000" dirty="0"/>
              <a:t>quella data a Maometto. </a:t>
            </a:r>
            <a:endParaRPr lang="it-IT" altLang="it-IT" sz="2000" dirty="0" smtClean="0"/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2000" dirty="0" smtClean="0"/>
              <a:t>Questo </a:t>
            </a:r>
            <a:r>
              <a:rPr lang="it-IT" altLang="it-IT" sz="2000" dirty="0"/>
              <a:t>fatto viene interpretato dai </a:t>
            </a:r>
            <a:r>
              <a:rPr lang="it-IT" altLang="it-IT" sz="2000" dirty="0" smtClean="0"/>
              <a:t>Musulmani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2000" dirty="0" smtClean="0"/>
              <a:t> </a:t>
            </a:r>
            <a:r>
              <a:rPr lang="it-IT" altLang="it-IT" sz="2000" dirty="0"/>
              <a:t>come il compimento </a:t>
            </a:r>
            <a:r>
              <a:rPr lang="it-IT" altLang="it-IT" sz="2000" dirty="0" smtClean="0"/>
              <a:t>di </a:t>
            </a:r>
            <a:r>
              <a:rPr lang="it-IT" altLang="it-IT" sz="2000" dirty="0"/>
              <a:t>tutta la rivelazione divina: </a:t>
            </a:r>
            <a:endParaRPr lang="it-IT" altLang="it-IT" sz="2000" dirty="0" smtClean="0"/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2000" dirty="0" smtClean="0"/>
              <a:t>le </a:t>
            </a:r>
            <a:r>
              <a:rPr lang="it-IT" altLang="it-IT" sz="2000" dirty="0"/>
              <a:t>prime due rivelazioni </a:t>
            </a:r>
            <a:r>
              <a:rPr lang="it-IT" altLang="it-IT" sz="2000" i="1" dirty="0"/>
              <a:t>sarebbero</a:t>
            </a:r>
            <a:r>
              <a:rPr lang="it-IT" altLang="it-IT" sz="2000" dirty="0"/>
              <a:t> incomplete </a:t>
            </a:r>
            <a:endParaRPr lang="it-IT" altLang="it-IT" sz="2000" dirty="0" smtClean="0"/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2000" dirty="0" smtClean="0"/>
              <a:t>e </a:t>
            </a:r>
            <a:r>
              <a:rPr lang="it-IT" altLang="it-IT" sz="2000" dirty="0"/>
              <a:t>ad </a:t>
            </a:r>
            <a:r>
              <a:rPr lang="it-IT" altLang="it-IT" sz="2000" dirty="0" smtClean="0"/>
              <a:t>esse, gli ebrei </a:t>
            </a:r>
            <a:r>
              <a:rPr lang="it-IT" altLang="it-IT" sz="2000" dirty="0"/>
              <a:t>e </a:t>
            </a:r>
            <a:r>
              <a:rPr lang="it-IT" altLang="it-IT" sz="2000" dirty="0" smtClean="0"/>
              <a:t>i cristiani, 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2000" dirty="0" smtClean="0"/>
              <a:t>non </a:t>
            </a:r>
            <a:r>
              <a:rPr lang="it-IT" altLang="it-IT" sz="2000" dirty="0"/>
              <a:t>avrebbero risposto con la dovuta osservanza. </a:t>
            </a:r>
          </a:p>
        </p:txBody>
      </p:sp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729" y="2116336"/>
            <a:ext cx="4765895" cy="268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1079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95500" y="1773848"/>
            <a:ext cx="9001000" cy="13388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altLang="it-IT" sz="5400" dirty="0" smtClean="0"/>
              <a:t>Caratteristiche della </a:t>
            </a:r>
            <a:r>
              <a:rPr lang="it-IT" altLang="it-IT" sz="5400" b="1" i="1" dirty="0" err="1"/>
              <a:t>Ka’ba</a:t>
            </a:r>
            <a:r>
              <a:rPr lang="it-IT" altLang="it-IT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1891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91" y="531000"/>
            <a:ext cx="8696818" cy="579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945744" y="2105892"/>
            <a:ext cx="517237" cy="2770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6618304" y="1429413"/>
            <a:ext cx="1172116" cy="5078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Ka’Ba</a:t>
            </a:r>
            <a:endParaRPr lang="it-IT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62047" y="531000"/>
            <a:ext cx="3602268" cy="95410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MECCA: </a:t>
            </a:r>
            <a:endParaRPr lang="it-IT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Grande Moschea</a:t>
            </a:r>
          </a:p>
        </p:txBody>
      </p:sp>
    </p:spTree>
    <p:extLst>
      <p:ext uri="{BB962C8B-B14F-4D97-AF65-F5344CB8AC3E}">
        <p14:creationId xmlns:p14="http://schemas.microsoft.com/office/powerpoint/2010/main" val="927871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67600" y="2093841"/>
            <a:ext cx="5832648" cy="34376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è un edificio a forma di cubo </a:t>
            </a:r>
          </a:p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(donde il nome) che racchiude </a:t>
            </a:r>
          </a:p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nel muro esterno una “</a:t>
            </a:r>
            <a:r>
              <a:rPr lang="it-IT" alt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pietra nera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(probabilmente un meteorite) </a:t>
            </a:r>
          </a:p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che gli arabi credevano mandata da Dio. </a:t>
            </a:r>
            <a:endParaRPr lang="it-IT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2363" y="2093841"/>
            <a:ext cx="4468706" cy="335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7799556" y="4113570"/>
            <a:ext cx="504056" cy="5760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362934" y="4822338"/>
            <a:ext cx="137730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/>
              <a:t>Pietra nera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918799" y="378629"/>
            <a:ext cx="4354403" cy="11607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IT" altLang="it-IT" sz="54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it-IT" altLang="it-IT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altLang="it-IT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Ka’Ba</a:t>
            </a:r>
            <a:endParaRPr lang="it-IT" altLang="it-IT" sz="5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487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3"/>
          <a:stretch/>
        </p:blipFill>
        <p:spPr>
          <a:xfrm>
            <a:off x="1524000" y="500743"/>
            <a:ext cx="9144000" cy="585651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07110" y="283205"/>
            <a:ext cx="3505199" cy="38779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sacro edificio misura m. 10 x 12 </a:t>
            </a:r>
          </a:p>
          <a:p>
            <a:pPr algn="ctr">
              <a:lnSpc>
                <a:spcPct val="150000"/>
              </a:lnSpc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 una altezza di m. 15, </a:t>
            </a:r>
          </a:p>
          <a:p>
            <a:pPr algn="ctr">
              <a:lnSpc>
                <a:spcPct val="150000"/>
              </a:lnSpc>
            </a:pPr>
            <a:r>
              <a:rPr lang="it-IT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contiene un'unica stanza </a:t>
            </a:r>
          </a:p>
          <a:p>
            <a:pPr algn="ctr">
              <a:lnSpc>
                <a:spcPct val="150000"/>
              </a:lnSpc>
            </a:pPr>
            <a:r>
              <a:rPr lang="it-IT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senza finestre</a:t>
            </a:r>
          </a:p>
          <a:p>
            <a:pPr algn="ctr">
              <a:lnSpc>
                <a:spcPct val="150000"/>
              </a:lnSpc>
            </a:pPr>
            <a:r>
              <a:rPr lang="it-IT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cui si accede per una </a:t>
            </a:r>
            <a:r>
              <a:rPr lang="it-IT" sz="1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porta</a:t>
            </a:r>
            <a:r>
              <a:rPr lang="it-IT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ollocata a m. </a:t>
            </a:r>
            <a:r>
              <a:rPr lang="it-IT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2,5 </a:t>
            </a:r>
          </a:p>
          <a:p>
            <a:pPr algn="ctr">
              <a:lnSpc>
                <a:spcPct val="150000"/>
              </a:lnSpc>
            </a:pPr>
            <a:r>
              <a:rPr lang="it-IT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sopra il livello del suolo. </a:t>
            </a:r>
          </a:p>
          <a:p>
            <a:pPr algn="ctr">
              <a:lnSpc>
                <a:spcPct val="150000"/>
              </a:lnSpc>
            </a:pPr>
            <a:endParaRPr lang="it-I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Recentemente questa porta </a:t>
            </a:r>
          </a:p>
          <a:p>
            <a:pPr algn="ctr">
              <a:lnSpc>
                <a:spcPct val="150000"/>
              </a:lnSpc>
            </a:pPr>
            <a:r>
              <a:rPr lang="it-IT" sz="1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è stata rifatta d’oro.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61" y="2730646"/>
            <a:ext cx="1181250" cy="1800000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81256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3"/>
          <a:stretch/>
        </p:blipFill>
        <p:spPr>
          <a:xfrm>
            <a:off x="1524000" y="500743"/>
            <a:ext cx="9144000" cy="585651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535680" y="4615543"/>
            <a:ext cx="513806" cy="5660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2104299" y="765345"/>
            <a:ext cx="3376567" cy="35855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PIETRA NERA </a:t>
            </a:r>
          </a:p>
          <a:p>
            <a:endParaRPr lang="it-IT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(cm. 30 di diametro) 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pezzi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ricomposti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è l’unica parte originale 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della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Ka’ba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sopravvissuta, 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secondo la tradizione islamica, 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al Diluvio Universale</a:t>
            </a:r>
          </a:p>
          <a:p>
            <a:pPr algn="ctr">
              <a:lnSpc>
                <a:spcPct val="150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rima di Abramo.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372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" b="1010"/>
          <a:stretch/>
        </p:blipFill>
        <p:spPr>
          <a:xfrm>
            <a:off x="448964" y="101600"/>
            <a:ext cx="5338119" cy="66871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16364" y="4193309"/>
            <a:ext cx="877454" cy="95134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5153889" y="453294"/>
            <a:ext cx="6539347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telo di seta nera che copre la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Ka’ba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(il </a:t>
            </a: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Kiswah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ricamato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in oro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con versetti coranici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viene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sollevato per permettere ai pellegrini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 baciare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pietra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nera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incastonata in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una ogiva angolare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d’argento.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902" y="2974828"/>
            <a:ext cx="3143320" cy="35640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cxnSp>
        <p:nvCxnSpPr>
          <p:cNvPr id="3" name="Connettore 2 2"/>
          <p:cNvCxnSpPr/>
          <p:nvPr/>
        </p:nvCxnSpPr>
        <p:spPr>
          <a:xfrm flipH="1">
            <a:off x="2604661" y="2549233"/>
            <a:ext cx="3796144" cy="19045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728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" b="876"/>
          <a:stretch/>
        </p:blipFill>
        <p:spPr>
          <a:xfrm>
            <a:off x="448964" y="110835"/>
            <a:ext cx="5338119" cy="6687129"/>
          </a:xfrm>
          <a:prstGeom prst="rect">
            <a:avLst/>
          </a:prstGeom>
        </p:spPr>
      </p:pic>
      <p:sp>
        <p:nvSpPr>
          <p:cNvPr id="7" name="Figura a mano libera 6"/>
          <p:cNvSpPr/>
          <p:nvPr/>
        </p:nvSpPr>
        <p:spPr>
          <a:xfrm>
            <a:off x="4753075" y="3213899"/>
            <a:ext cx="855784" cy="679939"/>
          </a:xfrm>
          <a:custGeom>
            <a:avLst/>
            <a:gdLst>
              <a:gd name="connsiteX0" fmla="*/ 0 w 855784"/>
              <a:gd name="connsiteY0" fmla="*/ 0 h 679939"/>
              <a:gd name="connsiteX1" fmla="*/ 58615 w 855784"/>
              <a:gd name="connsiteY1" fmla="*/ 11723 h 679939"/>
              <a:gd name="connsiteX2" fmla="*/ 128954 w 855784"/>
              <a:gd name="connsiteY2" fmla="*/ 35169 h 679939"/>
              <a:gd name="connsiteX3" fmla="*/ 164123 w 855784"/>
              <a:gd name="connsiteY3" fmla="*/ 46892 h 679939"/>
              <a:gd name="connsiteX4" fmla="*/ 211015 w 855784"/>
              <a:gd name="connsiteY4" fmla="*/ 58615 h 679939"/>
              <a:gd name="connsiteX5" fmla="*/ 304800 w 855784"/>
              <a:gd name="connsiteY5" fmla="*/ 93785 h 679939"/>
              <a:gd name="connsiteX6" fmla="*/ 375138 w 855784"/>
              <a:gd name="connsiteY6" fmla="*/ 117231 h 679939"/>
              <a:gd name="connsiteX7" fmla="*/ 445477 w 855784"/>
              <a:gd name="connsiteY7" fmla="*/ 140677 h 679939"/>
              <a:gd name="connsiteX8" fmla="*/ 550984 w 855784"/>
              <a:gd name="connsiteY8" fmla="*/ 175846 h 679939"/>
              <a:gd name="connsiteX9" fmla="*/ 586154 w 855784"/>
              <a:gd name="connsiteY9" fmla="*/ 187569 h 679939"/>
              <a:gd name="connsiteX10" fmla="*/ 633046 w 855784"/>
              <a:gd name="connsiteY10" fmla="*/ 211015 h 679939"/>
              <a:gd name="connsiteX11" fmla="*/ 703384 w 855784"/>
              <a:gd name="connsiteY11" fmla="*/ 234462 h 679939"/>
              <a:gd name="connsiteX12" fmla="*/ 773723 w 855784"/>
              <a:gd name="connsiteY12" fmla="*/ 269631 h 679939"/>
              <a:gd name="connsiteX13" fmla="*/ 844061 w 855784"/>
              <a:gd name="connsiteY13" fmla="*/ 351692 h 679939"/>
              <a:gd name="connsiteX14" fmla="*/ 855784 w 855784"/>
              <a:gd name="connsiteY14" fmla="*/ 386862 h 679939"/>
              <a:gd name="connsiteX15" fmla="*/ 820615 w 855784"/>
              <a:gd name="connsiteY15" fmla="*/ 492369 h 679939"/>
              <a:gd name="connsiteX16" fmla="*/ 797169 w 855784"/>
              <a:gd name="connsiteY16" fmla="*/ 527539 h 679939"/>
              <a:gd name="connsiteX17" fmla="*/ 703384 w 855784"/>
              <a:gd name="connsiteY17" fmla="*/ 574431 h 679939"/>
              <a:gd name="connsiteX18" fmla="*/ 668215 w 855784"/>
              <a:gd name="connsiteY18" fmla="*/ 597877 h 679939"/>
              <a:gd name="connsiteX19" fmla="*/ 597877 w 855784"/>
              <a:gd name="connsiteY19" fmla="*/ 621323 h 679939"/>
              <a:gd name="connsiteX20" fmla="*/ 539261 w 855784"/>
              <a:gd name="connsiteY20" fmla="*/ 656492 h 679939"/>
              <a:gd name="connsiteX21" fmla="*/ 468923 w 855784"/>
              <a:gd name="connsiteY21" fmla="*/ 679939 h 67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55784" h="679939">
                <a:moveTo>
                  <a:pt x="0" y="0"/>
                </a:moveTo>
                <a:cubicBezTo>
                  <a:pt x="19538" y="3908"/>
                  <a:pt x="39392" y="6480"/>
                  <a:pt x="58615" y="11723"/>
                </a:cubicBezTo>
                <a:cubicBezTo>
                  <a:pt x="82459" y="18226"/>
                  <a:pt x="105508" y="27354"/>
                  <a:pt x="128954" y="35169"/>
                </a:cubicBezTo>
                <a:cubicBezTo>
                  <a:pt x="140677" y="39077"/>
                  <a:pt x="152135" y="43895"/>
                  <a:pt x="164123" y="46892"/>
                </a:cubicBezTo>
                <a:lnTo>
                  <a:pt x="211015" y="58615"/>
                </a:lnTo>
                <a:cubicBezTo>
                  <a:pt x="272218" y="99419"/>
                  <a:pt x="218997" y="70384"/>
                  <a:pt x="304800" y="93785"/>
                </a:cubicBezTo>
                <a:cubicBezTo>
                  <a:pt x="328643" y="100288"/>
                  <a:pt x="351692" y="109416"/>
                  <a:pt x="375138" y="117231"/>
                </a:cubicBezTo>
                <a:lnTo>
                  <a:pt x="445477" y="140677"/>
                </a:lnTo>
                <a:lnTo>
                  <a:pt x="550984" y="175846"/>
                </a:lnTo>
                <a:cubicBezTo>
                  <a:pt x="562707" y="179754"/>
                  <a:pt x="575101" y="182043"/>
                  <a:pt x="586154" y="187569"/>
                </a:cubicBezTo>
                <a:cubicBezTo>
                  <a:pt x="601785" y="195384"/>
                  <a:pt x="616820" y="204525"/>
                  <a:pt x="633046" y="211015"/>
                </a:cubicBezTo>
                <a:cubicBezTo>
                  <a:pt x="655993" y="220194"/>
                  <a:pt x="682820" y="220753"/>
                  <a:pt x="703384" y="234462"/>
                </a:cubicBezTo>
                <a:cubicBezTo>
                  <a:pt x="748836" y="264762"/>
                  <a:pt x="725187" y="253452"/>
                  <a:pt x="773723" y="269631"/>
                </a:cubicBezTo>
                <a:cubicBezTo>
                  <a:pt x="801439" y="297347"/>
                  <a:pt x="824010" y="316602"/>
                  <a:pt x="844061" y="351692"/>
                </a:cubicBezTo>
                <a:cubicBezTo>
                  <a:pt x="850192" y="362421"/>
                  <a:pt x="851876" y="375139"/>
                  <a:pt x="855784" y="386862"/>
                </a:cubicBezTo>
                <a:cubicBezTo>
                  <a:pt x="843471" y="448425"/>
                  <a:pt x="850483" y="440099"/>
                  <a:pt x="820615" y="492369"/>
                </a:cubicBezTo>
                <a:cubicBezTo>
                  <a:pt x="813625" y="504602"/>
                  <a:pt x="807867" y="518370"/>
                  <a:pt x="797169" y="527539"/>
                </a:cubicBezTo>
                <a:cubicBezTo>
                  <a:pt x="761934" y="557741"/>
                  <a:pt x="741743" y="561645"/>
                  <a:pt x="703384" y="574431"/>
                </a:cubicBezTo>
                <a:cubicBezTo>
                  <a:pt x="691661" y="582246"/>
                  <a:pt x="681090" y="592155"/>
                  <a:pt x="668215" y="597877"/>
                </a:cubicBezTo>
                <a:cubicBezTo>
                  <a:pt x="645631" y="607914"/>
                  <a:pt x="597877" y="621323"/>
                  <a:pt x="597877" y="621323"/>
                </a:cubicBezTo>
                <a:cubicBezTo>
                  <a:pt x="570230" y="648969"/>
                  <a:pt x="579843" y="646347"/>
                  <a:pt x="539261" y="656492"/>
                </a:cubicBezTo>
                <a:cubicBezTo>
                  <a:pt x="470958" y="673568"/>
                  <a:pt x="495919" y="652941"/>
                  <a:pt x="468923" y="679939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6" b="89751" l="9877" r="96605">
                        <a14:foregroundMark x1="63889" y1="68975" x2="80864" y2="71745"/>
                        <a14:foregroundMark x1="24074" y1="55679" x2="45679" y2="62881"/>
                        <a14:foregroundMark x1="49074" y1="6371" x2="28395" y2="15512"/>
                        <a14:foregroundMark x1="61728" y1="60111" x2="61728" y2="60111"/>
                        <a14:backgroundMark x1="22531" y1="34903" x2="20679" y2="47922"/>
                        <a14:backgroundMark x1="19444" y1="55679" x2="30864" y2="82271"/>
                        <a14:backgroundMark x1="70062" y1="61773" x2="70062" y2="61773"/>
                        <a14:backgroundMark x1="70370" y1="62050" x2="76543" y2="66205"/>
                        <a14:backgroundMark x1="74074" y1="14127" x2="67593" y2="22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182"/>
          <a:stretch/>
        </p:blipFill>
        <p:spPr>
          <a:xfrm>
            <a:off x="5787083" y="487040"/>
            <a:ext cx="4437655" cy="3996000"/>
          </a:xfrm>
          <a:prstGeom prst="rect">
            <a:avLst/>
          </a:prstGeom>
        </p:spPr>
      </p:pic>
      <p:sp>
        <p:nvSpPr>
          <p:cNvPr id="13" name="Figura a mano libera 12"/>
          <p:cNvSpPr/>
          <p:nvPr/>
        </p:nvSpPr>
        <p:spPr>
          <a:xfrm>
            <a:off x="8499410" y="3273150"/>
            <a:ext cx="1254369" cy="773723"/>
          </a:xfrm>
          <a:custGeom>
            <a:avLst/>
            <a:gdLst>
              <a:gd name="connsiteX0" fmla="*/ 902677 w 1254369"/>
              <a:gd name="connsiteY0" fmla="*/ 0 h 773723"/>
              <a:gd name="connsiteX1" fmla="*/ 984739 w 1254369"/>
              <a:gd name="connsiteY1" fmla="*/ 11723 h 773723"/>
              <a:gd name="connsiteX2" fmla="*/ 1066800 w 1254369"/>
              <a:gd name="connsiteY2" fmla="*/ 70339 h 773723"/>
              <a:gd name="connsiteX3" fmla="*/ 1090246 w 1254369"/>
              <a:gd name="connsiteY3" fmla="*/ 105508 h 773723"/>
              <a:gd name="connsiteX4" fmla="*/ 1125415 w 1254369"/>
              <a:gd name="connsiteY4" fmla="*/ 128954 h 773723"/>
              <a:gd name="connsiteX5" fmla="*/ 1148862 w 1254369"/>
              <a:gd name="connsiteY5" fmla="*/ 164123 h 773723"/>
              <a:gd name="connsiteX6" fmla="*/ 1219200 w 1254369"/>
              <a:gd name="connsiteY6" fmla="*/ 211016 h 773723"/>
              <a:gd name="connsiteX7" fmla="*/ 1254369 w 1254369"/>
              <a:gd name="connsiteY7" fmla="*/ 246185 h 773723"/>
              <a:gd name="connsiteX8" fmla="*/ 1242646 w 1254369"/>
              <a:gd name="connsiteY8" fmla="*/ 480646 h 773723"/>
              <a:gd name="connsiteX9" fmla="*/ 1230923 w 1254369"/>
              <a:gd name="connsiteY9" fmla="*/ 515816 h 773723"/>
              <a:gd name="connsiteX10" fmla="*/ 1160585 w 1254369"/>
              <a:gd name="connsiteY10" fmla="*/ 586154 h 773723"/>
              <a:gd name="connsiteX11" fmla="*/ 1055077 w 1254369"/>
              <a:gd name="connsiteY11" fmla="*/ 668216 h 773723"/>
              <a:gd name="connsiteX12" fmla="*/ 1019908 w 1254369"/>
              <a:gd name="connsiteY12" fmla="*/ 691662 h 773723"/>
              <a:gd name="connsiteX13" fmla="*/ 949569 w 1254369"/>
              <a:gd name="connsiteY13" fmla="*/ 703385 h 773723"/>
              <a:gd name="connsiteX14" fmla="*/ 914400 w 1254369"/>
              <a:gd name="connsiteY14" fmla="*/ 726831 h 773723"/>
              <a:gd name="connsiteX15" fmla="*/ 738554 w 1254369"/>
              <a:gd name="connsiteY15" fmla="*/ 750277 h 773723"/>
              <a:gd name="connsiteX16" fmla="*/ 679939 w 1254369"/>
              <a:gd name="connsiteY16" fmla="*/ 762000 h 773723"/>
              <a:gd name="connsiteX17" fmla="*/ 586154 w 1254369"/>
              <a:gd name="connsiteY17" fmla="*/ 773723 h 773723"/>
              <a:gd name="connsiteX18" fmla="*/ 375139 w 1254369"/>
              <a:gd name="connsiteY18" fmla="*/ 762000 h 773723"/>
              <a:gd name="connsiteX19" fmla="*/ 351692 w 1254369"/>
              <a:gd name="connsiteY19" fmla="*/ 738554 h 773723"/>
              <a:gd name="connsiteX20" fmla="*/ 269631 w 1254369"/>
              <a:gd name="connsiteY20" fmla="*/ 703385 h 773723"/>
              <a:gd name="connsiteX21" fmla="*/ 222739 w 1254369"/>
              <a:gd name="connsiteY21" fmla="*/ 679939 h 773723"/>
              <a:gd name="connsiteX22" fmla="*/ 187569 w 1254369"/>
              <a:gd name="connsiteY22" fmla="*/ 668216 h 773723"/>
              <a:gd name="connsiteX23" fmla="*/ 11723 w 1254369"/>
              <a:gd name="connsiteY23" fmla="*/ 633046 h 773723"/>
              <a:gd name="connsiteX24" fmla="*/ 0 w 1254369"/>
              <a:gd name="connsiteY24" fmla="*/ 597877 h 773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4369" h="773723">
                <a:moveTo>
                  <a:pt x="902677" y="0"/>
                </a:moveTo>
                <a:cubicBezTo>
                  <a:pt x="930031" y="3908"/>
                  <a:pt x="958273" y="3783"/>
                  <a:pt x="984739" y="11723"/>
                </a:cubicBezTo>
                <a:cubicBezTo>
                  <a:pt x="994250" y="14576"/>
                  <a:pt x="1066763" y="70302"/>
                  <a:pt x="1066800" y="70339"/>
                </a:cubicBezTo>
                <a:cubicBezTo>
                  <a:pt x="1076763" y="80302"/>
                  <a:pt x="1080283" y="95545"/>
                  <a:pt x="1090246" y="105508"/>
                </a:cubicBezTo>
                <a:cubicBezTo>
                  <a:pt x="1100209" y="115471"/>
                  <a:pt x="1113692" y="121139"/>
                  <a:pt x="1125415" y="128954"/>
                </a:cubicBezTo>
                <a:cubicBezTo>
                  <a:pt x="1133231" y="140677"/>
                  <a:pt x="1138259" y="154845"/>
                  <a:pt x="1148862" y="164123"/>
                </a:cubicBezTo>
                <a:cubicBezTo>
                  <a:pt x="1170069" y="182679"/>
                  <a:pt x="1199275" y="191091"/>
                  <a:pt x="1219200" y="211016"/>
                </a:cubicBezTo>
                <a:lnTo>
                  <a:pt x="1254369" y="246185"/>
                </a:lnTo>
                <a:cubicBezTo>
                  <a:pt x="1250461" y="324339"/>
                  <a:pt x="1249425" y="402689"/>
                  <a:pt x="1242646" y="480646"/>
                </a:cubicBezTo>
                <a:cubicBezTo>
                  <a:pt x="1241575" y="492957"/>
                  <a:pt x="1238510" y="506062"/>
                  <a:pt x="1230923" y="515816"/>
                </a:cubicBezTo>
                <a:cubicBezTo>
                  <a:pt x="1210566" y="541989"/>
                  <a:pt x="1184031" y="562708"/>
                  <a:pt x="1160585" y="586154"/>
                </a:cubicBezTo>
                <a:cubicBezTo>
                  <a:pt x="1105493" y="641245"/>
                  <a:pt x="1139203" y="612131"/>
                  <a:pt x="1055077" y="668216"/>
                </a:cubicBezTo>
                <a:cubicBezTo>
                  <a:pt x="1043354" y="676031"/>
                  <a:pt x="1033806" y="689346"/>
                  <a:pt x="1019908" y="691662"/>
                </a:cubicBezTo>
                <a:lnTo>
                  <a:pt x="949569" y="703385"/>
                </a:lnTo>
                <a:cubicBezTo>
                  <a:pt x="937846" y="711200"/>
                  <a:pt x="927766" y="722376"/>
                  <a:pt x="914400" y="726831"/>
                </a:cubicBezTo>
                <a:cubicBezTo>
                  <a:pt x="886787" y="736035"/>
                  <a:pt x="752118" y="748339"/>
                  <a:pt x="738554" y="750277"/>
                </a:cubicBezTo>
                <a:cubicBezTo>
                  <a:pt x="718829" y="753095"/>
                  <a:pt x="699633" y="758970"/>
                  <a:pt x="679939" y="762000"/>
                </a:cubicBezTo>
                <a:cubicBezTo>
                  <a:pt x="648800" y="766791"/>
                  <a:pt x="617416" y="769815"/>
                  <a:pt x="586154" y="773723"/>
                </a:cubicBezTo>
                <a:cubicBezTo>
                  <a:pt x="515816" y="769815"/>
                  <a:pt x="444806" y="772450"/>
                  <a:pt x="375139" y="762000"/>
                </a:cubicBezTo>
                <a:cubicBezTo>
                  <a:pt x="364208" y="760360"/>
                  <a:pt x="360889" y="744685"/>
                  <a:pt x="351692" y="738554"/>
                </a:cubicBezTo>
                <a:cubicBezTo>
                  <a:pt x="305034" y="707449"/>
                  <a:pt x="313398" y="722142"/>
                  <a:pt x="269631" y="703385"/>
                </a:cubicBezTo>
                <a:cubicBezTo>
                  <a:pt x="253568" y="696501"/>
                  <a:pt x="238802" y="686823"/>
                  <a:pt x="222739" y="679939"/>
                </a:cubicBezTo>
                <a:cubicBezTo>
                  <a:pt x="211381" y="675071"/>
                  <a:pt x="199632" y="670897"/>
                  <a:pt x="187569" y="668216"/>
                </a:cubicBezTo>
                <a:cubicBezTo>
                  <a:pt x="129216" y="655249"/>
                  <a:pt x="11723" y="633046"/>
                  <a:pt x="11723" y="633046"/>
                </a:cubicBezTo>
                <a:lnTo>
                  <a:pt x="0" y="597877"/>
                </a:lnTo>
              </a:path>
            </a:pathLst>
          </a:cu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2 13"/>
          <p:cNvCxnSpPr/>
          <p:nvPr/>
        </p:nvCxnSpPr>
        <p:spPr>
          <a:xfrm flipH="1" flipV="1">
            <a:off x="4753075" y="3666836"/>
            <a:ext cx="2220381" cy="8162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6955779" y="3666836"/>
            <a:ext cx="2170816" cy="8162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6402578" y="4965817"/>
            <a:ext cx="4856550" cy="13542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HIGR ISMAEL 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spazio semicircolare ove si trovano le tombe 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 Ismaele e di sua madre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gar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128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3"/>
          <a:stretch/>
        </p:blipFill>
        <p:spPr>
          <a:xfrm>
            <a:off x="1524000" y="500743"/>
            <a:ext cx="9144000" cy="585651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398420" y="1710423"/>
            <a:ext cx="3569734" cy="27392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MAQAM IBRAHIM </a:t>
            </a:r>
          </a:p>
          <a:p>
            <a:endParaRPr lang="it-IT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è la pietra sulla quale 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Abramo salì 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lasciando l’impronta dei piedi 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per completare la parte alta 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della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Ka’ba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061938" y="3610708"/>
            <a:ext cx="1324708" cy="27465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6172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11"/>
          <a:stretch/>
        </p:blipFill>
        <p:spPr>
          <a:xfrm>
            <a:off x="2639616" y="1484784"/>
            <a:ext cx="1412611" cy="1692000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781741" y="1299347"/>
            <a:ext cx="6696744" cy="3754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it-IT" altLang="it-IT" sz="4000" b="1" dirty="0"/>
              <a:t>La mezza </a:t>
            </a:r>
            <a:r>
              <a:rPr lang="it-IT" altLang="it-IT" sz="4000" b="1" dirty="0" smtClean="0"/>
              <a:t>luna</a:t>
            </a:r>
            <a:r>
              <a:rPr lang="it-IT" altLang="it-IT" sz="4000" dirty="0" smtClean="0"/>
              <a:t> </a:t>
            </a:r>
            <a:endParaRPr lang="it-IT" altLang="it-IT" sz="4000" dirty="0"/>
          </a:p>
          <a:p>
            <a:pPr algn="ctr">
              <a:lnSpc>
                <a:spcPct val="170000"/>
              </a:lnSpc>
            </a:pPr>
            <a:r>
              <a:rPr lang="it-IT" altLang="it-IT" sz="2000" dirty="0"/>
              <a:t>oltre a ricordare la notte in cui apparve </a:t>
            </a:r>
            <a:endParaRPr lang="it-IT" altLang="it-IT" sz="2000" dirty="0" smtClean="0"/>
          </a:p>
          <a:p>
            <a:pPr algn="ctr">
              <a:lnSpc>
                <a:spcPct val="170000"/>
              </a:lnSpc>
            </a:pPr>
            <a:r>
              <a:rPr lang="it-IT" altLang="it-IT" sz="2000" dirty="0" smtClean="0"/>
              <a:t>l’angelo </a:t>
            </a:r>
            <a:r>
              <a:rPr lang="it-IT" altLang="it-IT" sz="2000" dirty="0"/>
              <a:t>Gabriele a Maometto che gli dettò il Corano, </a:t>
            </a:r>
          </a:p>
          <a:p>
            <a:pPr algn="ctr">
              <a:lnSpc>
                <a:spcPct val="170000"/>
              </a:lnSpc>
            </a:pPr>
            <a:r>
              <a:rPr lang="it-IT" altLang="it-IT" sz="2000" dirty="0"/>
              <a:t>secondo alcuni </a:t>
            </a:r>
            <a:r>
              <a:rPr lang="it-IT" altLang="it-IT" sz="2000" dirty="0" smtClean="0"/>
              <a:t>studiosi, </a:t>
            </a:r>
            <a:r>
              <a:rPr lang="it-IT" altLang="it-IT" sz="2000" dirty="0"/>
              <a:t>potrebbe </a:t>
            </a:r>
            <a:r>
              <a:rPr lang="it-IT" altLang="it-IT" sz="2000" dirty="0" smtClean="0"/>
              <a:t>anche ricordare </a:t>
            </a:r>
          </a:p>
          <a:p>
            <a:pPr algn="ctr">
              <a:lnSpc>
                <a:spcPct val="170000"/>
              </a:lnSpc>
            </a:pPr>
            <a:r>
              <a:rPr lang="it-IT" altLang="it-IT" sz="2000" dirty="0" smtClean="0"/>
              <a:t>il </a:t>
            </a:r>
            <a:r>
              <a:rPr lang="it-IT" altLang="it-IT" sz="2000" dirty="0"/>
              <a:t>culto precedente a </a:t>
            </a:r>
            <a:r>
              <a:rPr lang="it-IT" altLang="it-IT" sz="2000" dirty="0" smtClean="0"/>
              <a:t>Maometto, </a:t>
            </a:r>
            <a:r>
              <a:rPr lang="it-IT" altLang="it-IT" sz="2000" dirty="0"/>
              <a:t>verso il Dio Luna, </a:t>
            </a:r>
            <a:endParaRPr lang="it-IT" altLang="it-IT" sz="2000" dirty="0" smtClean="0"/>
          </a:p>
          <a:p>
            <a:pPr algn="ctr">
              <a:lnSpc>
                <a:spcPct val="170000"/>
              </a:lnSpc>
            </a:pPr>
            <a:r>
              <a:rPr lang="it-IT" altLang="it-IT" sz="2000" dirty="0" smtClean="0"/>
              <a:t>che </a:t>
            </a:r>
            <a:r>
              <a:rPr lang="it-IT" altLang="it-IT" sz="2000" dirty="0"/>
              <a:t>proteggeva i nomadi nel deserto. </a:t>
            </a:r>
          </a:p>
        </p:txBody>
      </p:sp>
    </p:spTree>
    <p:extLst>
      <p:ext uri="{BB962C8B-B14F-4D97-AF65-F5344CB8AC3E}">
        <p14:creationId xmlns:p14="http://schemas.microsoft.com/office/powerpoint/2010/main" val="202523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3"/>
          <a:stretch/>
        </p:blipFill>
        <p:spPr>
          <a:xfrm>
            <a:off x="1524000" y="500743"/>
            <a:ext cx="9144000" cy="5856514"/>
          </a:xfrm>
          <a:prstGeom prst="rect">
            <a:avLst/>
          </a:prstGeom>
        </p:spPr>
      </p:pic>
      <p:cxnSp>
        <p:nvCxnSpPr>
          <p:cNvPr id="3" name="Connettore diritto 2"/>
          <p:cNvCxnSpPr/>
          <p:nvPr/>
        </p:nvCxnSpPr>
        <p:spPr>
          <a:xfrm>
            <a:off x="3927231" y="5753519"/>
            <a:ext cx="5310554" cy="603738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 flipV="1">
            <a:off x="3452445" y="5940537"/>
            <a:ext cx="1799493" cy="467246"/>
          </a:xfrm>
          <a:prstGeom prst="straightConnector1">
            <a:avLst/>
          </a:prstGeom>
          <a:ln w="187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5251938" y="4144363"/>
            <a:ext cx="3704492" cy="1508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Inizio del </a:t>
            </a:r>
            <a:r>
              <a:rPr lang="it-IT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Tawaf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endParaRPr lang="it-IT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qui inizia il giro rituale, antiorario, attorno alla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Kaaba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66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5 -1.48148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5" r="20834"/>
          <a:stretch/>
        </p:blipFill>
        <p:spPr>
          <a:xfrm>
            <a:off x="2197701" y="855000"/>
            <a:ext cx="7796598" cy="514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892062" y="1723293"/>
            <a:ext cx="984738" cy="6213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3048000" y="3105835"/>
            <a:ext cx="6096000" cy="156966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GRONDAIA </a:t>
            </a:r>
            <a:r>
              <a:rPr lang="it-IT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Mizab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Ar-Rhama</a:t>
            </a:r>
            <a:r>
              <a:rPr lang="it-IT" sz="28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le invocazioni espresse sotto la grondaia 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sono considerate di un ascolto speciale.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908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81" y="729000"/>
            <a:ext cx="5056783" cy="540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66" y="711000"/>
            <a:ext cx="6937998" cy="5436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189000"/>
            <a:ext cx="11520000" cy="6480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71712" y="302059"/>
            <a:ext cx="3505199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Interno della </a:t>
            </a:r>
            <a:r>
              <a:rPr lang="it-IT" sz="3600" b="1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Ka’ba</a:t>
            </a:r>
            <a:r>
              <a:rPr lang="it-IT" sz="3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it-IT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93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40125" y="211444"/>
            <a:ext cx="5111750" cy="968375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La religione: il culto </a:t>
            </a:r>
            <a:endParaRPr lang="it-IT" alt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2104" y="4267349"/>
            <a:ext cx="2674938" cy="150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016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3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40125" y="211444"/>
            <a:ext cx="5111750" cy="968375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La religione: il culto </a:t>
            </a:r>
            <a:endParaRPr lang="it-IT" alt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61604" y="1341438"/>
            <a:ext cx="9468792" cy="4895874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dirty="0" smtClean="0"/>
              <a:t>I cosiddetti </a:t>
            </a:r>
            <a:r>
              <a:rPr lang="it-IT" altLang="it-IT" sz="2400" dirty="0"/>
              <a:t>“</a:t>
            </a:r>
            <a:r>
              <a:rPr lang="it-IT" altLang="it-IT" sz="2400" b="1" dirty="0"/>
              <a:t>cinque pilastri</a:t>
            </a:r>
            <a:r>
              <a:rPr lang="it-IT" altLang="it-IT" sz="2400" dirty="0"/>
              <a:t>” della fede: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2400" dirty="0"/>
              <a:t>1 -  la </a:t>
            </a:r>
            <a:r>
              <a:rPr lang="it-IT" altLang="it-IT" sz="2400" b="1" dirty="0"/>
              <a:t>professione</a:t>
            </a:r>
            <a:r>
              <a:rPr lang="it-IT" altLang="it-IT" sz="2400" dirty="0"/>
              <a:t> di </a:t>
            </a:r>
            <a:r>
              <a:rPr lang="it-IT" altLang="it-IT" sz="2400" b="1" dirty="0"/>
              <a:t>fede</a:t>
            </a:r>
            <a:r>
              <a:rPr lang="it-IT" altLang="it-IT" sz="2400" dirty="0"/>
              <a:t>,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2400" dirty="0"/>
              <a:t>2 -  il versamento della “</a:t>
            </a:r>
            <a:r>
              <a:rPr lang="it-IT" altLang="it-IT" sz="2400" b="1" dirty="0"/>
              <a:t>decima</a:t>
            </a:r>
            <a:r>
              <a:rPr lang="it-IT" altLang="it-IT" sz="2400" dirty="0"/>
              <a:t>” alla comunità,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2400" dirty="0"/>
              <a:t>3 -  </a:t>
            </a:r>
            <a:r>
              <a:rPr lang="it-IT" altLang="it-IT" sz="2400" b="1" dirty="0"/>
              <a:t>recitare le cinque preghiere</a:t>
            </a:r>
            <a:r>
              <a:rPr lang="it-IT" altLang="it-IT" sz="2400" dirty="0"/>
              <a:t> giornaliere alla stessa ora, con gli stessi gesti rivolti verso la Mecca;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2400" dirty="0"/>
              <a:t>4 - il digiuno </a:t>
            </a:r>
            <a:r>
              <a:rPr lang="it-IT" altLang="it-IT" sz="2400" dirty="0" smtClean="0"/>
              <a:t>nel </a:t>
            </a:r>
            <a:r>
              <a:rPr lang="it-IT" altLang="it-IT" sz="2400" dirty="0"/>
              <a:t>mese di </a:t>
            </a:r>
            <a:r>
              <a:rPr lang="it-IT" altLang="it-IT" sz="2400" b="1" dirty="0"/>
              <a:t>ramadan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2400" dirty="0"/>
              <a:t>5 - il </a:t>
            </a:r>
            <a:r>
              <a:rPr lang="it-IT" altLang="it-IT" sz="2400" b="1" dirty="0"/>
              <a:t>pellegrinaggio</a:t>
            </a:r>
            <a:r>
              <a:rPr lang="it-IT" altLang="it-IT" sz="2400" dirty="0"/>
              <a:t> alla Mecca. 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2104" y="4267349"/>
            <a:ext cx="2674938" cy="150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3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7851" y="1084115"/>
            <a:ext cx="8424863" cy="473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50543" y="434075"/>
            <a:ext cx="2914650" cy="1050925"/>
          </a:xfrm>
          <a:solidFill>
            <a:schemeClr val="bg1"/>
          </a:solidFill>
        </p:spPr>
        <p:txBody>
          <a:bodyPr/>
          <a:lstStyle/>
          <a:p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Il ramadan </a:t>
            </a:r>
            <a:endParaRPr lang="it-IT" alt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4" name="Picture 4" descr="Immagin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1485000"/>
            <a:ext cx="2785221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343472" y="2132856"/>
            <a:ext cx="7128792" cy="33239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lang="it-IT" altLang="it-IT" sz="2800" dirty="0" smtClean="0"/>
              <a:t>Il ramadan è il nono mese lunare</a:t>
            </a:r>
          </a:p>
          <a:p>
            <a:pPr algn="ctr" fontAlgn="auto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lang="it-IT" altLang="it-IT" sz="2800" dirty="0" smtClean="0"/>
              <a:t>che ricorda Dio </a:t>
            </a:r>
          </a:p>
          <a:p>
            <a:pPr algn="ctr" fontAlgn="auto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lang="it-IT" altLang="it-IT" sz="2800" dirty="0" smtClean="0"/>
              <a:t>quando ha inviato la rivelazione al Profeta. </a:t>
            </a:r>
          </a:p>
          <a:p>
            <a:pPr algn="ctr" fontAlgn="auto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lang="it-IT" altLang="it-IT" sz="2800" dirty="0" smtClean="0"/>
              <a:t>E’ un mese di digiuno dall’alba al tramonto </a:t>
            </a:r>
          </a:p>
          <a:p>
            <a:pPr algn="ctr" fontAlgn="auto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lang="it-IT" altLang="it-IT" sz="2800" dirty="0" smtClean="0"/>
              <a:t>e di astinenza sessuale.</a:t>
            </a:r>
            <a:endParaRPr lang="it-IT" altLang="it-IT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03500" y="836613"/>
            <a:ext cx="6985000" cy="1139825"/>
          </a:xfrm>
          <a:solidFill>
            <a:schemeClr val="bg1"/>
          </a:solidFill>
        </p:spPr>
        <p:txBody>
          <a:bodyPr/>
          <a:lstStyle/>
          <a:p>
            <a:r>
              <a:rPr lang="it-IT" altLang="it-IT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Il Pellegrinaggio </a:t>
            </a: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alla Mecca</a:t>
            </a:r>
          </a:p>
        </p:txBody>
      </p:sp>
      <p:pic>
        <p:nvPicPr>
          <p:cNvPr id="37892" name="Picture 4" descr="makka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533084"/>
            <a:ext cx="43815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839416" y="2547366"/>
            <a:ext cx="5616624" cy="265303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it-IT" altLang="it-IT" sz="3200" dirty="0"/>
              <a:t>Ogni musulmano 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it-IT" altLang="it-IT" sz="3200" dirty="0"/>
              <a:t>deve compiere 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it-IT" altLang="it-IT" sz="3200" dirty="0"/>
              <a:t>almeno una volta nella vita 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it-IT" altLang="it-IT" sz="3200" dirty="0"/>
              <a:t>il pellegrinaggio alla Mecca.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159" y="-9000"/>
            <a:ext cx="12218319" cy="6876000"/>
          </a:xfrm>
          <a:prstGeom prst="rect">
            <a:avLst/>
          </a:prstGeom>
          <a:noFill/>
          <a:ln w="9525">
            <a:solidFill>
              <a:srgbClr val="E3F2A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7680176" y="4581128"/>
            <a:ext cx="684573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altLang="it-IT" sz="1200" b="1" dirty="0"/>
              <a:t>Mecca</a:t>
            </a:r>
          </a:p>
        </p:txBody>
      </p:sp>
      <p:sp>
        <p:nvSpPr>
          <p:cNvPr id="2" name="Ovale 1"/>
          <p:cNvSpPr/>
          <p:nvPr/>
        </p:nvSpPr>
        <p:spPr>
          <a:xfrm>
            <a:off x="8040216" y="4869160"/>
            <a:ext cx="108000" cy="108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2639616" y="2420888"/>
            <a:ext cx="7416824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/>
              <a:t>Per comprendere il </a:t>
            </a:r>
            <a:r>
              <a:rPr lang="it-IT" sz="2400" b="1" dirty="0"/>
              <a:t>Pellegrinaggio alla Mecca</a:t>
            </a:r>
            <a:r>
              <a:rPr lang="it-IT" sz="2400" dirty="0"/>
              <a:t> </a:t>
            </a:r>
            <a:endParaRPr lang="it-IT" sz="2400" dirty="0" smtClean="0"/>
          </a:p>
          <a:p>
            <a:pPr algn="ctr">
              <a:lnSpc>
                <a:spcPct val="150000"/>
              </a:lnSpc>
            </a:pPr>
            <a:r>
              <a:rPr lang="it-IT" sz="2400" dirty="0" smtClean="0"/>
              <a:t>è </a:t>
            </a:r>
            <a:r>
              <a:rPr lang="it-IT" sz="2400" dirty="0"/>
              <a:t>necessario ricordare alcuni episodi </a:t>
            </a:r>
            <a:endParaRPr lang="it-IT" sz="2400" dirty="0" smtClean="0"/>
          </a:p>
          <a:p>
            <a:pPr algn="ctr">
              <a:lnSpc>
                <a:spcPct val="150000"/>
              </a:lnSpc>
            </a:pPr>
            <a:r>
              <a:rPr lang="it-IT" sz="2400" dirty="0" smtClean="0"/>
              <a:t>della </a:t>
            </a:r>
            <a:r>
              <a:rPr lang="it-IT" sz="2400" dirty="0"/>
              <a:t>vita di Abramo secondo </a:t>
            </a:r>
            <a:r>
              <a:rPr lang="it-IT" sz="2400" dirty="0" smtClean="0"/>
              <a:t>la tradizione nell’islam.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080562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239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9" grpId="0" animBg="1"/>
      <p:bldP spid="123909" grpId="1" animBg="1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80245" y="1016546"/>
            <a:ext cx="9631510" cy="482490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40000"/>
              </a:lnSpc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Secondo la 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tradizione islamica, </a:t>
            </a:r>
            <a:r>
              <a:rPr lang="it-IT" alt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Abramo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condusse la moglie </a:t>
            </a: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Agar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buFontTx/>
              <a:buNone/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figlio</a:t>
            </a:r>
            <a:r>
              <a:rPr lang="it-IT" alt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Ismaele</a:t>
            </a: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verso 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 deserto. </a:t>
            </a:r>
            <a:endParaRPr lang="it-IT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Vennero presi dalla sete e 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Agar salì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su una roccia per 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cercare aiuto. </a:t>
            </a:r>
            <a:endParaRPr lang="it-IT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buFontTx/>
              <a:buNone/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Non vedendo nessuno corse verso un’altura. 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preda al panico, la donna corse </a:t>
            </a:r>
            <a:r>
              <a:rPr lang="it-IT" alt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sette volte</a:t>
            </a: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da un punto all'altro, finché alla fine 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sedette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 riposare su una roccia. 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 angelo le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annunciò che Dio avrebbe creato, per mezzo di Ismaele, una grande nazione.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20271"/>
            <a:ext cx="12224000" cy="6876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11"/>
          <a:stretch/>
        </p:blipFill>
        <p:spPr>
          <a:xfrm>
            <a:off x="2639616" y="1484784"/>
            <a:ext cx="1412611" cy="1692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1934784"/>
            <a:ext cx="714835" cy="79200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858058" y="753086"/>
            <a:ext cx="4825079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it-IT" altLang="it-IT" sz="2800" dirty="0"/>
              <a:t>La </a:t>
            </a:r>
            <a:r>
              <a:rPr lang="it-IT" altLang="it-IT" sz="2800" b="1" dirty="0"/>
              <a:t>stella a cinque punte</a:t>
            </a:r>
            <a:endParaRPr lang="it-IT" altLang="it-IT" sz="2800" dirty="0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3789120" y="1934784"/>
            <a:ext cx="938727" cy="792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822139" y="1772816"/>
            <a:ext cx="4896916" cy="459202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it-IT" altLang="it-IT" sz="2800" dirty="0"/>
              <a:t>simboleggia il pianeta </a:t>
            </a:r>
            <a:r>
              <a:rPr lang="it-IT" altLang="it-IT" sz="2800" b="1" dirty="0"/>
              <a:t>Venere </a:t>
            </a:r>
            <a:r>
              <a:rPr lang="it-IT" altLang="it-IT" sz="2800" dirty="0"/>
              <a:t>che, nella cultura araba, prima di Maometto, </a:t>
            </a:r>
            <a:endParaRPr lang="it-IT" altLang="it-IT" sz="2800" dirty="0" smtClean="0"/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it-IT" altLang="it-IT" sz="2800" dirty="0" smtClean="0"/>
              <a:t>serviva </a:t>
            </a:r>
            <a:r>
              <a:rPr lang="it-IT" altLang="it-IT" sz="2800" dirty="0"/>
              <a:t>come orientamento notturno nel deserto</a:t>
            </a:r>
            <a:r>
              <a:rPr lang="it-IT" altLang="it-IT" sz="2800" dirty="0" smtClean="0"/>
              <a:t>.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it-IT" altLang="it-IT" sz="2400" dirty="0" smtClean="0"/>
              <a:t>«Come Venere orienta nella notte, così l’islam oriente l’umanità»</a:t>
            </a:r>
            <a:endParaRPr lang="it-IT" altLang="it-IT" sz="2400" dirty="0"/>
          </a:p>
        </p:txBody>
      </p:sp>
    </p:spTree>
    <p:extLst>
      <p:ext uri="{BB962C8B-B14F-4D97-AF65-F5344CB8AC3E}">
        <p14:creationId xmlns:p14="http://schemas.microsoft.com/office/powerpoint/2010/main" val="4152371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67408" y="351211"/>
            <a:ext cx="9577064" cy="19020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buFontTx/>
              <a:buNone/>
            </a:pPr>
            <a:r>
              <a:rPr lang="it-IT" altLang="it-IT" sz="2800" dirty="0"/>
              <a:t>Quando </a:t>
            </a:r>
            <a:r>
              <a:rPr lang="it-IT" altLang="it-IT" sz="2800" dirty="0" smtClean="0"/>
              <a:t>Agar riaprì </a:t>
            </a:r>
            <a:r>
              <a:rPr lang="it-IT" altLang="it-IT" sz="2800" dirty="0"/>
              <a:t>gli occhi, </a:t>
            </a:r>
            <a:r>
              <a:rPr lang="it-IT" altLang="it-IT" sz="2800" dirty="0" smtClean="0"/>
              <a:t>vide </a:t>
            </a:r>
            <a:r>
              <a:rPr lang="it-IT" altLang="it-IT" sz="2800" dirty="0"/>
              <a:t>una sorgente d’acqua scaturire dalla sabbia nel punto in cui il bambino </a:t>
            </a:r>
            <a:r>
              <a:rPr lang="it-IT" altLang="it-IT" sz="2800" dirty="0" smtClean="0"/>
              <a:t>Ismaele aveva </a:t>
            </a:r>
            <a:r>
              <a:rPr lang="it-IT" altLang="it-IT" sz="2800" dirty="0"/>
              <a:t>premuto il terreno.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7408" y="2245713"/>
            <a:ext cx="9577064" cy="263444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10000"/>
              </a:lnSpc>
              <a:spcAft>
                <a:spcPts val="0"/>
              </a:spcAft>
              <a:buFontTx/>
              <a:buNone/>
            </a:pPr>
            <a:r>
              <a:rPr lang="it-IT" altLang="it-IT" dirty="0" smtClean="0"/>
              <a:t>Da allora la valle divenne luogo di sosta per le carovane poiché l’acqua era buona e il pozzo prese il nome di </a:t>
            </a:r>
            <a:r>
              <a:rPr lang="it-IT" altLang="it-IT" b="1" dirty="0" err="1" smtClean="0">
                <a:solidFill>
                  <a:srgbClr val="FF0000"/>
                </a:solidFill>
              </a:rPr>
              <a:t>Zam</a:t>
            </a:r>
            <a:r>
              <a:rPr lang="it-IT" altLang="it-IT" b="1" dirty="0" smtClean="0">
                <a:solidFill>
                  <a:srgbClr val="FF0000"/>
                </a:solidFill>
              </a:rPr>
              <a:t> -</a:t>
            </a:r>
            <a:r>
              <a:rPr lang="it-IT" altLang="it-IT" b="1" dirty="0" err="1" smtClean="0">
                <a:solidFill>
                  <a:srgbClr val="FF0000"/>
                </a:solidFill>
              </a:rPr>
              <a:t>Zam</a:t>
            </a:r>
            <a:r>
              <a:rPr lang="it-IT" altLang="it-IT" dirty="0" smtClean="0"/>
              <a:t>. 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Tx/>
              <a:buNone/>
            </a:pPr>
            <a:r>
              <a:rPr lang="it-IT" altLang="it-IT" dirty="0" smtClean="0"/>
              <a:t>Un giorno Abramo fece visita al figlio Ismaele, Dio gli mostrò il punto esatto, vicino al pozzo, sul quale lui e Ismaele, dovevano edificare un santuario a forma di cubo: la </a:t>
            </a:r>
            <a:r>
              <a:rPr lang="it-IT" altLang="it-IT" b="1" dirty="0" err="1" smtClean="0">
                <a:solidFill>
                  <a:srgbClr val="FF0000"/>
                </a:solidFill>
              </a:rPr>
              <a:t>Ka’ba</a:t>
            </a:r>
            <a:r>
              <a:rPr lang="it-IT" altLang="it-IT" b="1" dirty="0" smtClean="0">
                <a:solidFill>
                  <a:srgbClr val="FF0000"/>
                </a:solidFill>
              </a:rPr>
              <a:t> </a:t>
            </a:r>
            <a:r>
              <a:rPr lang="it-IT" altLang="it-IT" b="1" dirty="0" smtClean="0"/>
              <a:t>(cubo)</a:t>
            </a:r>
            <a:r>
              <a:rPr lang="it-IT" altLang="it-IT" dirty="0" smtClean="0"/>
              <a:t>.</a:t>
            </a:r>
            <a:r>
              <a:rPr lang="it-IT" altLang="it-IT" sz="2400" dirty="0" smtClean="0"/>
              <a:t> </a:t>
            </a:r>
            <a:endParaRPr lang="it-IT" alt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4365104"/>
            <a:ext cx="2844800" cy="20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781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kaabah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190500"/>
            <a:ext cx="584835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4"/>
          <p:cNvSpPr>
            <a:spLocks noChangeShapeType="1"/>
          </p:cNvSpPr>
          <p:nvPr/>
        </p:nvSpPr>
        <p:spPr bwMode="auto">
          <a:xfrm flipH="1">
            <a:off x="6672064" y="1556792"/>
            <a:ext cx="935038" cy="1227137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752185" y="609129"/>
            <a:ext cx="2304256" cy="7969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it-IT" altLang="it-IT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Ka ‘</a:t>
            </a:r>
            <a:r>
              <a:rPr lang="it-IT" altLang="it-IT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it-IT" altLang="it-I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95400" y="332656"/>
            <a:ext cx="4132981" cy="7969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it-IT" altLang="it-IT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MECCA</a:t>
            </a:r>
            <a:endParaRPr lang="it-IT" altLang="it-IT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600075"/>
            <a:ext cx="8477250" cy="565785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385162" y="3717032"/>
            <a:ext cx="5421677" cy="58477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Ingresso al pozzo </a:t>
            </a:r>
            <a:r>
              <a:rPr lang="it-IT" sz="3200" b="1" dirty="0" err="1">
                <a:solidFill>
                  <a:srgbClr val="FF0000"/>
                </a:solidFill>
              </a:rPr>
              <a:t>ZamZam</a:t>
            </a:r>
            <a:endParaRPr lang="it-IT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01434" y="4221088"/>
            <a:ext cx="10189132" cy="2448272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Tx/>
              <a:buNone/>
            </a:pPr>
            <a:r>
              <a:rPr lang="it-IT" altLang="it-IT" sz="2400" dirty="0" smtClean="0"/>
              <a:t>Arrivati alla Mecca i pellegrini devono indossare </a:t>
            </a:r>
            <a:r>
              <a:rPr lang="it-IT" altLang="it-IT" sz="2400" dirty="0"/>
              <a:t>una </a:t>
            </a:r>
            <a:r>
              <a:rPr lang="it-IT" altLang="it-IT" sz="2400" dirty="0" smtClean="0"/>
              <a:t>tunica bianca e </a:t>
            </a:r>
            <a:r>
              <a:rPr lang="it-IT" altLang="it-IT" sz="2400" dirty="0"/>
              <a:t>compiere </a:t>
            </a:r>
            <a:r>
              <a:rPr lang="it-IT" altLang="it-IT" sz="2400" dirty="0" smtClean="0"/>
              <a:t>i lavaggi previsti. </a:t>
            </a:r>
            <a:endParaRPr lang="it-IT" altLang="it-IT" sz="2400" dirty="0"/>
          </a:p>
          <a:p>
            <a:pPr>
              <a:lnSpc>
                <a:spcPct val="120000"/>
              </a:lnSpc>
              <a:buFontTx/>
              <a:buNone/>
            </a:pPr>
            <a:r>
              <a:rPr lang="it-IT" altLang="it-IT" sz="2400" dirty="0"/>
              <a:t>Il primo rito è quello di girare attorno alla </a:t>
            </a:r>
            <a:r>
              <a:rPr lang="it-IT" altLang="it-IT" sz="2400" dirty="0" err="1"/>
              <a:t>Ka‘ba</a:t>
            </a:r>
            <a:r>
              <a:rPr lang="it-IT" altLang="it-IT" sz="2400" dirty="0"/>
              <a:t> per sette volte: a ogni giro ci si ferma per baciare la </a:t>
            </a:r>
            <a:r>
              <a:rPr lang="it-IT" altLang="it-IT" sz="2400" b="1" dirty="0"/>
              <a:t>Pietra nera</a:t>
            </a:r>
            <a:r>
              <a:rPr lang="it-IT" altLang="it-IT" sz="2400" dirty="0"/>
              <a:t>. Se c'è troppa folla la si tocca con la mano o con il bastone.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703084" y="188640"/>
            <a:ext cx="678583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3200" b="1" dirty="0"/>
              <a:t>Rito del Pellegrinaggio alla Mecca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3" t="31762" r="23412" b="22468"/>
          <a:stretch/>
        </p:blipFill>
        <p:spPr>
          <a:xfrm>
            <a:off x="4273027" y="877071"/>
            <a:ext cx="3645946" cy="3204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14"/>
          <a:stretch/>
        </p:blipFill>
        <p:spPr>
          <a:xfrm>
            <a:off x="1953793" y="1187932"/>
            <a:ext cx="8284415" cy="448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749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028031" y="1124533"/>
            <a:ext cx="8135938" cy="3240571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15000"/>
              </a:lnSpc>
              <a:buFontTx/>
              <a:buNone/>
            </a:pPr>
            <a:r>
              <a:rPr lang="it-IT" altLang="it-IT" sz="2800" dirty="0"/>
              <a:t>Poi si percorrono di corsa, per altre sette volte, i cinquecento metri che separano due collinette, in ricordo </a:t>
            </a:r>
            <a:r>
              <a:rPr lang="it-IT" altLang="it-IT" sz="2800" dirty="0" smtClean="0"/>
              <a:t>di </a:t>
            </a:r>
            <a:r>
              <a:rPr lang="it-IT" altLang="it-IT" sz="2800" dirty="0"/>
              <a:t>Agar e di suo figlio </a:t>
            </a:r>
            <a:r>
              <a:rPr lang="it-IT" altLang="it-IT" sz="2800" dirty="0" smtClean="0"/>
              <a:t>Ismaele salvati </a:t>
            </a:r>
            <a:r>
              <a:rPr lang="it-IT" altLang="it-IT" sz="2800" dirty="0"/>
              <a:t>da una sorgente d'acqua </a:t>
            </a:r>
            <a:r>
              <a:rPr lang="it-IT" altLang="it-IT" sz="2800" dirty="0" smtClean="0"/>
              <a:t>nel </a:t>
            </a:r>
            <a:r>
              <a:rPr lang="it-IT" altLang="it-IT" sz="2800" dirty="0"/>
              <a:t>deserto. </a:t>
            </a:r>
          </a:p>
          <a:p>
            <a:pPr>
              <a:lnSpc>
                <a:spcPct val="115000"/>
              </a:lnSpc>
              <a:buFontTx/>
              <a:buNone/>
            </a:pPr>
            <a:r>
              <a:rPr lang="it-IT" altLang="it-IT" sz="2800" dirty="0"/>
              <a:t>Tale pozzo, cui si può attingere l'acqua, considerata santa, dista solo alcuni chilometri dalla Mecca.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55007" y="188913"/>
            <a:ext cx="8281987" cy="3887787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it-IT" altLang="it-IT" sz="2800" dirty="0"/>
              <a:t>Dopo questo rito i fedeli raggiungono il monte</a:t>
            </a:r>
            <a:r>
              <a:rPr lang="it-IT" altLang="it-IT" sz="2800" dirty="0">
                <a:solidFill>
                  <a:srgbClr val="FF0000"/>
                </a:solidFill>
              </a:rPr>
              <a:t> </a:t>
            </a:r>
            <a:r>
              <a:rPr lang="it-IT" altLang="it-IT" sz="2800" b="1" dirty="0">
                <a:solidFill>
                  <a:srgbClr val="FF0000"/>
                </a:solidFill>
              </a:rPr>
              <a:t>Arafat</a:t>
            </a:r>
            <a:r>
              <a:rPr lang="it-IT" altLang="it-IT" sz="3600" b="1" dirty="0"/>
              <a:t> </a:t>
            </a:r>
            <a:r>
              <a:rPr lang="it-IT" altLang="it-IT" sz="2800" dirty="0"/>
              <a:t>dove stanno </a:t>
            </a:r>
            <a:r>
              <a:rPr lang="it-IT" altLang="it-IT" sz="2800" dirty="0" smtClean="0"/>
              <a:t>in </a:t>
            </a:r>
            <a:r>
              <a:rPr lang="it-IT" altLang="it-IT" sz="2800" dirty="0"/>
              <a:t>meditazione da mezzogiorno al tramonto: qui, secondo la </a:t>
            </a:r>
            <a:r>
              <a:rPr lang="it-IT" altLang="it-IT" sz="2800" dirty="0" smtClean="0"/>
              <a:t>tradizione musulmana, </a:t>
            </a:r>
            <a:r>
              <a:rPr lang="it-IT" altLang="it-IT" sz="2800" dirty="0"/>
              <a:t>Adamo ed Eva si sarebbero ritrovati dopo la cacciata dal paradiso, e qui Maometto avrebbe pronunciato l'ultimo discorso. </a:t>
            </a:r>
          </a:p>
        </p:txBody>
      </p:sp>
      <p:pic>
        <p:nvPicPr>
          <p:cNvPr id="52227" name="Picture 3" descr="Ha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3573464"/>
            <a:ext cx="4351337" cy="3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03388" y="512763"/>
            <a:ext cx="8785225" cy="5832475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40000"/>
              </a:lnSpc>
              <a:buFontTx/>
              <a:buNone/>
            </a:pPr>
            <a:r>
              <a:rPr lang="it-IT" altLang="it-IT" sz="2300" dirty="0"/>
              <a:t>Ritornando poi alla Mecca, i pellegrini si fermano durante la notte nella località di al-</a:t>
            </a:r>
            <a:r>
              <a:rPr lang="it-IT" altLang="it-IT" sz="2300" dirty="0" err="1"/>
              <a:t>Muzdalifah</a:t>
            </a:r>
            <a:r>
              <a:rPr lang="it-IT" altLang="it-IT" sz="2300" dirty="0"/>
              <a:t>, ove ognuno raccoglie dei sassi che il giorno dopo scaglierà ritualmente contro tre pilastri di pietra nel vicino villaggio di Minà, a ricordo </a:t>
            </a:r>
            <a:r>
              <a:rPr lang="it-IT" altLang="it-IT" sz="2300" dirty="0" smtClean="0"/>
              <a:t>delle tentazioni di Abramo che </a:t>
            </a:r>
            <a:r>
              <a:rPr lang="it-IT" altLang="it-IT" sz="2300" dirty="0"/>
              <a:t>gli aveva chiesto di sacrificare il figlio (Ismaele, per i musulmani), al fine di dimostrare la propria fede. 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it-IT" altLang="it-IT" sz="2300" dirty="0"/>
              <a:t>Siccome il bambino fu </a:t>
            </a:r>
            <a:r>
              <a:rPr lang="it-IT" altLang="it-IT" sz="2300" dirty="0" smtClean="0"/>
              <a:t>sostituito </a:t>
            </a:r>
            <a:r>
              <a:rPr lang="it-IT" altLang="it-IT" sz="2300" dirty="0"/>
              <a:t>con una vittima sacrificale (un animale), i musulmani offrono in sacrificio </a:t>
            </a:r>
            <a:r>
              <a:rPr lang="it-IT" altLang="it-IT" sz="2300" dirty="0" smtClean="0"/>
              <a:t>animali la </a:t>
            </a:r>
            <a:r>
              <a:rPr lang="it-IT" altLang="it-IT" sz="2300" dirty="0"/>
              <a:t>cui carne viene poi distribuita ai </a:t>
            </a:r>
            <a:r>
              <a:rPr lang="it-IT" altLang="it-IT" sz="2300" dirty="0" smtClean="0"/>
              <a:t>poveri. </a:t>
            </a:r>
            <a:endParaRPr lang="it-IT" altLang="it-IT" sz="2300" dirty="0"/>
          </a:p>
          <a:p>
            <a:pPr>
              <a:lnSpc>
                <a:spcPct val="140000"/>
              </a:lnSpc>
              <a:buFontTx/>
              <a:buNone/>
            </a:pPr>
            <a:r>
              <a:rPr lang="it-IT" altLang="it-IT" sz="2300" dirty="0"/>
              <a:t>La festa del sacrificio pone fine al pellegrinaggio. 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91544" y="332656"/>
            <a:ext cx="8281987" cy="1944216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40000"/>
              </a:lnSpc>
            </a:pPr>
            <a:r>
              <a:rPr lang="it-IT" altLang="it-IT" sz="2800" dirty="0"/>
              <a:t>Oggi questo precetto può anche essere sostituito con un'elemosina straordinaria o con l'invio di un altro fedele sostenuto finanziariamente.  </a:t>
            </a:r>
          </a:p>
          <a:p>
            <a:pPr>
              <a:lnSpc>
                <a:spcPct val="140000"/>
              </a:lnSpc>
              <a:buFontTx/>
              <a:buNone/>
            </a:pPr>
            <a:endParaRPr lang="it-IT" altLang="it-IT" sz="28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3" t="31762" r="23412" b="22468"/>
          <a:stretch/>
        </p:blipFill>
        <p:spPr>
          <a:xfrm>
            <a:off x="2351585" y="3717033"/>
            <a:ext cx="2376264" cy="20882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28735" y="260350"/>
            <a:ext cx="2934531" cy="48736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MEDINA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981075"/>
            <a:ext cx="8229600" cy="4896197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it-IT" alt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Medina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è celebrata come luogo di sepoltura del Profeta e per un periodo è anche stata la capitale dell'impero islamico. 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Orgoglio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di Medina è la Grande Moschea 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costruita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da Maometto 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seguito ampliata e modificata. Al di sotto della cupola centrale vi era la casa del Profeta, nella quale morì e fu sepolto. 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 casa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venne inglobata nella moschea. </a:t>
            </a:r>
          </a:p>
        </p:txBody>
      </p:sp>
      <p:pic>
        <p:nvPicPr>
          <p:cNvPr id="56324" name="Picture 4" descr="kabr_ras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4437112"/>
            <a:ext cx="2760663" cy="2035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3441636" y="332656"/>
            <a:ext cx="5308729" cy="226523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it-IT" altLang="it-IT" sz="3200" dirty="0"/>
              <a:t>Attenzione: </a:t>
            </a:r>
            <a:endParaRPr lang="it-IT" altLang="it-IT" sz="3200" dirty="0" smtClean="0"/>
          </a:p>
          <a:p>
            <a:pPr algn="ctr">
              <a:spcBef>
                <a:spcPct val="30000"/>
              </a:spcBef>
            </a:pPr>
            <a:r>
              <a:rPr lang="it-IT" altLang="it-IT" sz="3600" dirty="0" smtClean="0"/>
              <a:t>la </a:t>
            </a:r>
            <a:r>
              <a:rPr lang="it-IT" altLang="it-IT" sz="3600" b="1" dirty="0"/>
              <a:t>stella a sei punte</a:t>
            </a:r>
            <a:r>
              <a:rPr lang="it-IT" altLang="it-IT" sz="3600" dirty="0"/>
              <a:t> </a:t>
            </a:r>
          </a:p>
          <a:p>
            <a:pPr algn="ctr">
              <a:spcBef>
                <a:spcPct val="30000"/>
              </a:spcBef>
            </a:pPr>
            <a:r>
              <a:rPr lang="it-IT" altLang="it-IT" sz="2400" dirty="0"/>
              <a:t>simboleggia </a:t>
            </a:r>
            <a:r>
              <a:rPr lang="it-IT" altLang="it-IT" sz="2400" dirty="0" smtClean="0"/>
              <a:t>il biblico </a:t>
            </a:r>
            <a:r>
              <a:rPr lang="it-IT" altLang="it-IT" sz="2400" b="1" dirty="0"/>
              <a:t>R</a:t>
            </a:r>
            <a:r>
              <a:rPr lang="it-IT" altLang="it-IT" sz="2400" b="1" dirty="0" smtClean="0"/>
              <a:t>e </a:t>
            </a:r>
            <a:r>
              <a:rPr lang="it-IT" altLang="it-IT" sz="2400" b="1" dirty="0"/>
              <a:t>Davide</a:t>
            </a:r>
            <a:r>
              <a:rPr lang="it-IT" altLang="it-IT" sz="2400" dirty="0"/>
              <a:t> </a:t>
            </a:r>
            <a:endParaRPr lang="it-IT" altLang="it-IT" sz="2400" dirty="0" smtClean="0"/>
          </a:p>
          <a:p>
            <a:pPr algn="ctr">
              <a:spcBef>
                <a:spcPct val="30000"/>
              </a:spcBef>
            </a:pPr>
            <a:r>
              <a:rPr lang="it-IT" altLang="it-IT" sz="2400" dirty="0" smtClean="0"/>
              <a:t>e </a:t>
            </a:r>
            <a:r>
              <a:rPr lang="it-IT" altLang="it-IT" sz="2400" dirty="0"/>
              <a:t>lo stato </a:t>
            </a:r>
            <a:r>
              <a:rPr lang="it-IT" altLang="it-IT" sz="2400" dirty="0" smtClean="0"/>
              <a:t>ebraico d’</a:t>
            </a:r>
            <a:r>
              <a:rPr lang="it-IT" altLang="it-IT" sz="2400" b="1" u="sng" dirty="0" smtClean="0"/>
              <a:t>Israele</a:t>
            </a:r>
            <a:endParaRPr lang="it-IT" altLang="it-IT" sz="2400" b="1" u="sng" dirty="0"/>
          </a:p>
        </p:txBody>
      </p:sp>
      <p:pic>
        <p:nvPicPr>
          <p:cNvPr id="1105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1087" y="3140968"/>
            <a:ext cx="2309826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9" name="Picture 7" descr="Israel-flag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931" y1="11943" x2="13360" y2="67004"/>
                        <a14:foregroundMark x1="13968" y1="70850" x2="16802" y2="9959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006000"/>
            <a:ext cx="3851999" cy="38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67088" y="692150"/>
            <a:ext cx="5457825" cy="113982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La tomba di Maometto</a:t>
            </a:r>
          </a:p>
        </p:txBody>
      </p:sp>
      <p:pic>
        <p:nvPicPr>
          <p:cNvPr id="57347" name="Picture 3" descr="kabr_ras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19" y="1989139"/>
            <a:ext cx="6024563" cy="444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mmagin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77338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2566989" y="274638"/>
            <a:ext cx="7273925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35000"/>
              </a:lnSpc>
            </a:pPr>
            <a:r>
              <a:rPr lang="it-IT" altLang="it-IT" sz="2800">
                <a:solidFill>
                  <a:schemeClr val="bg1"/>
                </a:solidFill>
              </a:rPr>
              <a:t>Medina la Moschea del Profeta</a:t>
            </a:r>
            <a:br>
              <a:rPr lang="it-IT" altLang="it-IT" sz="2800">
                <a:solidFill>
                  <a:schemeClr val="bg1"/>
                </a:solidFill>
              </a:rPr>
            </a:br>
            <a:r>
              <a:rPr lang="it-IT" altLang="it-IT" sz="2800">
                <a:solidFill>
                  <a:schemeClr val="bg1"/>
                </a:solidFill>
              </a:rPr>
              <a:t> (Masjid Nabawi)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  <p:bldP spid="59395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648450" y="549275"/>
            <a:ext cx="5543550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r>
              <a:rPr lang="it-IT" altLang="it-IT" sz="2400">
                <a:solidFill>
                  <a:srgbClr val="E3F2AC"/>
                </a:solidFill>
              </a:rPr>
              <a:t>Medina, là dove fu sepolto Maometto</a:t>
            </a:r>
          </a:p>
        </p:txBody>
      </p:sp>
      <p:pic>
        <p:nvPicPr>
          <p:cNvPr id="60419" name="Picture 3" descr="medi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412876"/>
            <a:ext cx="8637588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 descr="Abu-Dhabi-Mos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765176"/>
            <a:ext cx="7402512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2351088" y="6092826"/>
            <a:ext cx="280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rgbClr val="E3F2AC"/>
                </a:solidFill>
              </a:rPr>
              <a:t>La moschea di Abu Dhabi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75957" y="1125538"/>
            <a:ext cx="3240087" cy="1139825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La fede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2852738"/>
            <a:ext cx="8229600" cy="3455987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Si richiama a tre fonti: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1  -  il </a:t>
            </a:r>
            <a:r>
              <a:rPr lang="it-IT" altLang="it-IT" i="1" dirty="0">
                <a:latin typeface="Arial" panose="020B0604020202020204" pitchFamily="34" charset="0"/>
                <a:cs typeface="Arial" panose="020B0604020202020204" pitchFamily="34" charset="0"/>
              </a:rPr>
              <a:t>Corano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(rivelazione esplicita),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2  -  la </a:t>
            </a:r>
            <a:r>
              <a:rPr lang="it-IT" alt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Sunnah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o la tradizione sul comportamento di Maometto (rivelazione implicita)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3  - il </a:t>
            </a:r>
            <a:r>
              <a:rPr lang="it-IT" altLang="it-IT" i="1" dirty="0">
                <a:latin typeface="Arial" panose="020B0604020202020204" pitchFamily="34" charset="0"/>
                <a:cs typeface="Arial" panose="020B0604020202020204" pitchFamily="34" charset="0"/>
              </a:rPr>
              <a:t>consenso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della comunità.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11424" y="1448780"/>
            <a:ext cx="4752975" cy="396044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20000"/>
              </a:lnSpc>
            </a:pPr>
            <a:r>
              <a:rPr lang="it-IT" altLang="it-IT" sz="2400" dirty="0"/>
              <a:t>In realtà il Corano venne fissato per scritto intorno al 650: dopo circa venti anni dalla morte di Maometto. </a:t>
            </a:r>
          </a:p>
          <a:p>
            <a:pPr>
              <a:lnSpc>
                <a:spcPct val="120000"/>
              </a:lnSpc>
            </a:pPr>
            <a:r>
              <a:rPr lang="it-IT" altLang="it-IT" sz="2400" dirty="0" smtClean="0"/>
              <a:t>Anche </a:t>
            </a:r>
            <a:r>
              <a:rPr lang="it-IT" altLang="it-IT" sz="2400" dirty="0"/>
              <a:t>nel cristianesimo i vangeli sono stati scritti da testimoni oculari di Gesù dopo qualche anno dalla sua morte.</a:t>
            </a:r>
          </a:p>
        </p:txBody>
      </p:sp>
      <p:pic>
        <p:nvPicPr>
          <p:cNvPr id="90115" name="Picture 3" descr="cor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2249488"/>
            <a:ext cx="3852863" cy="353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83432" y="188640"/>
            <a:ext cx="7344816" cy="6336704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Il Corano è suddiviso in 114 preghiere (capitoli), dette </a:t>
            </a:r>
            <a:r>
              <a:rPr lang="it-IT" altLang="it-IT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surah</a:t>
            </a:r>
            <a:r>
              <a:rPr lang="it-IT" alt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it-IT" alt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alt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Sure</a:t>
            </a:r>
            <a:r>
              <a:rPr lang="it-IT" alt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sono 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suddivise in versetti (arabo </a:t>
            </a:r>
            <a:r>
              <a:rPr lang="it-IT" altLang="it-IT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aya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), anch'essi di varia lunghezza. </a:t>
            </a:r>
          </a:p>
          <a:p>
            <a:pPr>
              <a:lnSpc>
                <a:spcPct val="150000"/>
              </a:lnSpc>
            </a:pPr>
            <a:r>
              <a:rPr lang="it-IT" alt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Secondo 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fede islamica, autore del Corano è Allah stesso, il quale l'avrebbe rivelato a Maometto per mezzo dell'arcangelo Gabriele. Prima del Corano “terrestre” esisteva un Corano “celeste” (detto </a:t>
            </a:r>
            <a:r>
              <a:rPr lang="it-IT" alt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Umm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al-</a:t>
            </a:r>
            <a:r>
              <a:rPr lang="it-IT" altLang="it-IT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kîtab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Madre della Scrittura) iscritto nella cosiddetta “Tavola Custodita”. </a:t>
            </a:r>
          </a:p>
          <a:p>
            <a:pPr>
              <a:lnSpc>
                <a:spcPct val="150000"/>
              </a:lnSpc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 commentatori islamici del Corano riconoscono diversi periodi di composizione: 3 della Mecca e 1 di Medina.</a:t>
            </a:r>
          </a:p>
        </p:txBody>
      </p:sp>
      <p:pic>
        <p:nvPicPr>
          <p:cNvPr id="91139" name="Picture 3" descr="abdellahgr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4149725"/>
            <a:ext cx="2024062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15480" y="476672"/>
            <a:ext cx="5508625" cy="647700"/>
          </a:xfrm>
          <a:solidFill>
            <a:schemeClr val="bg1"/>
          </a:solidFill>
        </p:spPr>
        <p:txBody>
          <a:bodyPr/>
          <a:lstStyle/>
          <a:p>
            <a:r>
              <a:rPr lang="it-IT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La Sunna e i sunniti</a:t>
            </a: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15480" y="1556792"/>
            <a:ext cx="5473700" cy="485140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it-IT" altLang="it-IT" sz="2000" dirty="0"/>
              <a:t>La Sunna </a:t>
            </a:r>
            <a:r>
              <a:rPr lang="it-IT" altLang="it-IT" sz="2000" dirty="0" smtClean="0"/>
              <a:t>sono le regole </a:t>
            </a:r>
            <a:r>
              <a:rPr lang="it-IT" altLang="it-IT" sz="2000" dirty="0"/>
              <a:t>dell'Islam che fanno capo non al Corano, ma alla vita e alle opere di Maometto. Le norme della Sunna vengono ricavate dai detti di Maometto e dal suo comportamento. </a:t>
            </a:r>
          </a:p>
          <a:p>
            <a:pPr>
              <a:lnSpc>
                <a:spcPct val="125000"/>
              </a:lnSpc>
            </a:pPr>
            <a:r>
              <a:rPr lang="it-IT" altLang="it-IT" sz="2000" dirty="0"/>
              <a:t>La Sunna completa il </a:t>
            </a:r>
            <a:r>
              <a:rPr lang="it-IT" altLang="it-IT" sz="2000" dirty="0" smtClean="0"/>
              <a:t>Corano.</a:t>
            </a:r>
            <a:endParaRPr lang="it-IT" altLang="it-IT" sz="2000" dirty="0"/>
          </a:p>
          <a:p>
            <a:pPr>
              <a:lnSpc>
                <a:spcPct val="125000"/>
              </a:lnSpc>
            </a:pPr>
            <a:r>
              <a:rPr lang="it-IT" altLang="it-IT" sz="2000" dirty="0"/>
              <a:t>I sunniti sono i seguaci della Sunna. Secondo i sunniti nessuno può succedere a Maometto, </a:t>
            </a:r>
            <a:r>
              <a:rPr lang="it-IT" altLang="it-IT" sz="2000" dirty="0" err="1"/>
              <a:t>perchè</a:t>
            </a:r>
            <a:r>
              <a:rPr lang="it-IT" altLang="it-IT" sz="2000" dirty="0"/>
              <a:t> solo Maometto può essere il “sigillo dei profeti”. </a:t>
            </a:r>
          </a:p>
        </p:txBody>
      </p:sp>
      <p:pic>
        <p:nvPicPr>
          <p:cNvPr id="92164" name="Picture 4" descr="eg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2565400"/>
            <a:ext cx="3032125" cy="404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248128" y="1196752"/>
            <a:ext cx="4038600" cy="5119912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altLang="it-IT" sz="2400" dirty="0"/>
              <a:t>Il </a:t>
            </a:r>
            <a:r>
              <a:rPr lang="it-IT" altLang="it-IT" sz="2400" b="1" i="1" dirty="0"/>
              <a:t>Califfo</a:t>
            </a:r>
            <a:r>
              <a:rPr lang="it-IT" altLang="it-IT" sz="2400" dirty="0"/>
              <a:t> (successore del profeta) può solo agire in stretta dipendenza dal Corano. </a:t>
            </a:r>
          </a:p>
          <a:p>
            <a:pPr>
              <a:lnSpc>
                <a:spcPct val="150000"/>
              </a:lnSpc>
            </a:pPr>
            <a:r>
              <a:rPr lang="it-IT" altLang="it-IT" sz="2400" dirty="0"/>
              <a:t>Vengono scelti i Califfi tra i membri maschi della tribù dei </a:t>
            </a:r>
            <a:r>
              <a:rPr lang="it-IT" altLang="it-IT" sz="2400" i="1" dirty="0" err="1"/>
              <a:t>quraish</a:t>
            </a:r>
            <a:r>
              <a:rPr lang="it-IT" altLang="it-IT" sz="2400" dirty="0"/>
              <a:t> a cui apparteneva Maometto.</a:t>
            </a:r>
          </a:p>
        </p:txBody>
      </p:sp>
      <p:pic>
        <p:nvPicPr>
          <p:cNvPr id="93187" name="Picture 3" descr="califf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125539"/>
            <a:ext cx="3314700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392144" y="188640"/>
            <a:ext cx="4038600" cy="638175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40000"/>
              </a:lnSpc>
            </a:pPr>
            <a:r>
              <a:rPr lang="it-IT" altLang="it-IT" sz="2000" dirty="0"/>
              <a:t>Gli </a:t>
            </a:r>
            <a:r>
              <a:rPr lang="it-IT" altLang="it-IT" sz="2000" b="1" dirty="0"/>
              <a:t>sciiti </a:t>
            </a:r>
            <a:r>
              <a:rPr lang="it-IT" altLang="it-IT" sz="2000" dirty="0"/>
              <a:t>sono i seguaci di ‘Alì, cugino e genero di Maometto. </a:t>
            </a:r>
          </a:p>
          <a:p>
            <a:pPr>
              <a:lnSpc>
                <a:spcPct val="140000"/>
              </a:lnSpc>
            </a:pPr>
            <a:r>
              <a:rPr lang="it-IT" altLang="it-IT" sz="2000" dirty="0"/>
              <a:t>Può essere </a:t>
            </a:r>
            <a:r>
              <a:rPr lang="it-IT" altLang="it-IT" sz="2000" i="1" dirty="0"/>
              <a:t>iman</a:t>
            </a:r>
            <a:r>
              <a:rPr lang="it-IT" altLang="it-IT" sz="2000" dirty="0"/>
              <a:t> (califfo o teologo giurista autorevole) solo un discendente di Maometto attraverso la figlia Fatima e suo marito ‘Alì. </a:t>
            </a:r>
          </a:p>
          <a:p>
            <a:pPr>
              <a:lnSpc>
                <a:spcPct val="140000"/>
              </a:lnSpc>
            </a:pPr>
            <a:r>
              <a:rPr lang="it-IT" altLang="it-IT" sz="2000" dirty="0"/>
              <a:t>Gli sciiti respingono la Sunna </a:t>
            </a:r>
            <a:endParaRPr lang="it-IT" altLang="it-IT" sz="2000" dirty="0" smtClean="0"/>
          </a:p>
          <a:p>
            <a:pPr>
              <a:lnSpc>
                <a:spcPct val="140000"/>
              </a:lnSpc>
            </a:pPr>
            <a:r>
              <a:rPr lang="it-IT" altLang="it-IT" sz="2000" dirty="0" smtClean="0"/>
              <a:t>Fra </a:t>
            </a:r>
            <a:r>
              <a:rPr lang="it-IT" altLang="it-IT" sz="2000" dirty="0"/>
              <a:t>le minoranze musulmane ricordiamo i drusi.</a:t>
            </a:r>
          </a:p>
        </p:txBody>
      </p:sp>
      <p:pic>
        <p:nvPicPr>
          <p:cNvPr id="94211" name="Picture 3" descr="sciiti_process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1844676"/>
            <a:ext cx="5003800" cy="346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36094" y="548680"/>
            <a:ext cx="6119813" cy="725487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838200" indent="-838200" algn="ctr"/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La divinità </a:t>
            </a:r>
            <a:r>
              <a:rPr lang="it-IT" altLang="it-IT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musulmana</a:t>
            </a:r>
            <a:endParaRPr lang="it-IT" alt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2135560" y="2348880"/>
            <a:ext cx="7920880" cy="39703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it-IT" altLang="it-IT" sz="2800" dirty="0"/>
              <a:t>Il nome dell’unico Dio nella religione islamica </a:t>
            </a:r>
            <a:endParaRPr lang="it-IT" altLang="it-IT" sz="2800" dirty="0" smtClean="0"/>
          </a:p>
          <a:p>
            <a:pPr algn="ctr">
              <a:lnSpc>
                <a:spcPct val="140000"/>
              </a:lnSpc>
            </a:pPr>
            <a:r>
              <a:rPr lang="it-IT" altLang="it-IT" sz="2800" dirty="0" smtClean="0"/>
              <a:t>è </a:t>
            </a:r>
            <a:r>
              <a:rPr lang="it-IT" altLang="it-IT" sz="2800" b="1" dirty="0"/>
              <a:t>Allah</a:t>
            </a:r>
            <a:r>
              <a:rPr lang="it-IT" altLang="it-IT" sz="2800" dirty="0"/>
              <a:t>. </a:t>
            </a:r>
            <a:endParaRPr lang="it-IT" altLang="it-IT" sz="2800" dirty="0" smtClean="0"/>
          </a:p>
          <a:p>
            <a:pPr algn="ctr">
              <a:lnSpc>
                <a:spcPct val="140000"/>
              </a:lnSpc>
            </a:pPr>
            <a:r>
              <a:rPr lang="it-IT" altLang="it-IT" sz="2800" dirty="0" smtClean="0"/>
              <a:t>In </a:t>
            </a:r>
            <a:r>
              <a:rPr lang="it-IT" altLang="it-IT" sz="2800" dirty="0"/>
              <a:t>altre lingue semitiche, ad esempio la Bibbia, Allah significava “Dio” (</a:t>
            </a:r>
            <a:r>
              <a:rPr lang="it-IT" altLang="it-IT" sz="2800" i="1" dirty="0" err="1"/>
              <a:t>El</a:t>
            </a:r>
            <a:r>
              <a:rPr lang="it-IT" altLang="it-IT" sz="2800" dirty="0"/>
              <a:t>;  </a:t>
            </a:r>
            <a:r>
              <a:rPr lang="it-IT" altLang="it-IT" sz="2800" i="1" dirty="0" err="1"/>
              <a:t>Ilu</a:t>
            </a:r>
            <a:r>
              <a:rPr lang="it-IT" altLang="it-IT" sz="2800" dirty="0"/>
              <a:t>, ecc.). </a:t>
            </a:r>
          </a:p>
          <a:p>
            <a:pPr algn="ctr">
              <a:lnSpc>
                <a:spcPct val="140000"/>
              </a:lnSpc>
            </a:pPr>
            <a:endParaRPr lang="it-IT" altLang="it-IT" sz="1200" dirty="0"/>
          </a:p>
          <a:p>
            <a:pPr algn="ctr">
              <a:lnSpc>
                <a:spcPct val="140000"/>
              </a:lnSpc>
            </a:pPr>
            <a:r>
              <a:rPr lang="it-IT" altLang="it-IT" sz="2800" dirty="0"/>
              <a:t>Il primo articolo del credo musulmano recita: «Non c'è altro Dio (</a:t>
            </a:r>
            <a:r>
              <a:rPr lang="it-IT" altLang="it-IT" sz="2800" i="1" dirty="0" err="1"/>
              <a:t>ilah</a:t>
            </a:r>
            <a:r>
              <a:rPr lang="it-IT" altLang="it-IT" sz="2800" dirty="0"/>
              <a:t>) che Iddio (</a:t>
            </a:r>
            <a:r>
              <a:rPr lang="it-IT" altLang="it-IT" sz="2800" i="1" dirty="0"/>
              <a:t>Allah</a:t>
            </a:r>
            <a:r>
              <a:rPr lang="it-IT" altLang="it-IT" sz="2800" dirty="0"/>
              <a:t>)».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7813"/>
            <a:ext cx="8229600" cy="1139825"/>
          </a:xfrm>
          <a:solidFill>
            <a:srgbClr val="E3F2AC"/>
          </a:solidFill>
        </p:spPr>
        <p:txBody>
          <a:bodyPr/>
          <a:lstStyle/>
          <a:p>
            <a:pPr algn="ctr"/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Profeti e inviati</a:t>
            </a:r>
            <a:endParaRPr lang="it-IT" alt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556792"/>
            <a:ext cx="8229600" cy="518477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FontTx/>
              <a:buNone/>
            </a:pPr>
            <a:r>
              <a:rPr lang="it-IT" altLang="it-IT" sz="2400" dirty="0"/>
              <a:t>Nell’islamismo si fa distinzione tra profeti e inviati: </a:t>
            </a:r>
          </a:p>
          <a:p>
            <a:pPr>
              <a:lnSpc>
                <a:spcPct val="120000"/>
              </a:lnSpc>
            </a:pPr>
            <a:r>
              <a:rPr lang="it-IT" altLang="it-IT" sz="2400" dirty="0"/>
              <a:t>i </a:t>
            </a:r>
            <a:r>
              <a:rPr lang="it-IT" altLang="it-IT" sz="2400" i="1" dirty="0"/>
              <a:t>profeti</a:t>
            </a:r>
            <a:r>
              <a:rPr lang="it-IT" altLang="it-IT" sz="2400" dirty="0"/>
              <a:t>, per lo più biblici, sono coloro che hanno avuto il compito di conservare il vero culto ad Allah; </a:t>
            </a:r>
          </a:p>
          <a:p>
            <a:pPr>
              <a:lnSpc>
                <a:spcPct val="120000"/>
              </a:lnSpc>
            </a:pPr>
            <a:r>
              <a:rPr lang="it-IT" altLang="it-IT" sz="2400" dirty="0"/>
              <a:t>gli </a:t>
            </a:r>
            <a:r>
              <a:rPr lang="it-IT" altLang="it-IT" sz="2400" i="1" dirty="0"/>
              <a:t>inviati</a:t>
            </a:r>
            <a:r>
              <a:rPr lang="it-IT" altLang="it-IT" sz="2400" dirty="0"/>
              <a:t> hanno avuto il compito di trasmettere la rivelazione di Dio (Allah), i suoi messaggi.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it-IT" altLang="it-IT" sz="2400" dirty="0"/>
              <a:t>La serie dei profeti inizia con Adamo, prosegue fino a Gesù e si chiude con Maometto considerato l'ultimo Profeta e Inviato di una serie di personaggi che nel Corano sono 25 ma che, secondo la tradizione, raggiungono la cifra di 124.000. Maometto viene anche detto nel Corano </a:t>
            </a:r>
            <a:r>
              <a:rPr lang="it-IT" altLang="it-IT" sz="2400" i="1" dirty="0" err="1"/>
              <a:t>Khatam</a:t>
            </a:r>
            <a:r>
              <a:rPr lang="it-IT" altLang="it-IT" sz="2400" dirty="0"/>
              <a:t> (Suggello o sigillo).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enza no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98000" l="10000" r="94875">
                        <a14:foregroundMark x1="76000" y1="12833" x2="82750" y2="64167"/>
                        <a14:foregroundMark x1="66125" y1="30333" x2="69375" y2="34167"/>
                        <a14:foregroundMark x1="50625" y1="34833" x2="53125" y2="43667"/>
                        <a14:foregroundMark x1="39375" y1="33667" x2="60375" y2="24667"/>
                        <a14:foregroundMark x1="47750" y1="10833" x2="50625" y2="16667"/>
                        <a14:foregroundMark x1="28375" y1="23167" x2="31750" y2="23167"/>
                        <a14:foregroundMark x1="30500" y1="42833" x2="29750" y2="47000"/>
                        <a14:foregroundMark x1="24000" y1="66167" x2="22750" y2="71333"/>
                        <a14:foregroundMark x1="44750" y1="67333" x2="44625" y2="71500"/>
                        <a14:foregroundMark x1="61750" y1="67000" x2="61750" y2="69667"/>
                        <a14:foregroundMark x1="75500" y1="63333" x2="75500" y2="65500"/>
                        <a14:backgroundMark x1="31375" y1="44333" x2="31375" y2="44333"/>
                        <a14:backgroundMark x1="29750" y1="44000" x2="2975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57" r="7436"/>
          <a:stretch/>
        </p:blipFill>
        <p:spPr bwMode="auto">
          <a:xfrm>
            <a:off x="3395700" y="1412776"/>
            <a:ext cx="5400600" cy="50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524000" y="-26988"/>
            <a:ext cx="9144000" cy="11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dirty="0"/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Allāh</a:t>
            </a:r>
            <a:r>
              <a:rPr lang="it-IT" altLang="it-IT" dirty="0">
                <a:solidFill>
                  <a:schemeClr val="bg1"/>
                </a:solidFill>
              </a:rPr>
              <a:t> in caratteri arabi è scritto così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3780</TotalTime>
  <Words>3067</Words>
  <Application>Microsoft Office PowerPoint</Application>
  <PresentationFormat>Widescreen</PresentationFormat>
  <Paragraphs>414</Paragraphs>
  <Slides>80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80</vt:i4>
      </vt:variant>
    </vt:vector>
  </HeadingPairs>
  <TitlesOfParts>
    <vt:vector size="86" baseType="lpstr">
      <vt:lpstr>Arial</vt:lpstr>
      <vt:lpstr>Calibri</vt:lpstr>
      <vt:lpstr>Calibri Light</vt:lpstr>
      <vt:lpstr>Comic Sans MS</vt:lpstr>
      <vt:lpstr>Wingdings</vt:lpstr>
      <vt:lpstr>Struttura predefinita</vt:lpstr>
      <vt:lpstr>Cosa è l’ISLAM?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divinità musulmana</vt:lpstr>
      <vt:lpstr>Presentazione standard di PowerPoint</vt:lpstr>
      <vt:lpstr>Presentazione standard di PowerPoint</vt:lpstr>
      <vt:lpstr>Presentazione standard di PowerPoint</vt:lpstr>
      <vt:lpstr>Il giorno sacro </vt:lpstr>
      <vt:lpstr>Presentazione standard di PowerPoint</vt:lpstr>
      <vt:lpstr>Presentazione standard di PowerPoint</vt:lpstr>
      <vt:lpstr>Presentazione standard di PowerPoint</vt:lpstr>
      <vt:lpstr>Vita di Maometto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religione: il culto </vt:lpstr>
      <vt:lpstr>La religione: il culto </vt:lpstr>
      <vt:lpstr>Presentazione standard di PowerPoint</vt:lpstr>
      <vt:lpstr>Il ramadan </vt:lpstr>
      <vt:lpstr>Il Pellegrinaggio alla Mecca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MEDINA</vt:lpstr>
      <vt:lpstr>La tomba di Maometto</vt:lpstr>
      <vt:lpstr>Presentazione standard di PowerPoint</vt:lpstr>
      <vt:lpstr>Medina, là dove fu sepolto Maometto</vt:lpstr>
      <vt:lpstr>Presentazione standard di PowerPoint</vt:lpstr>
      <vt:lpstr>La fede</vt:lpstr>
      <vt:lpstr>Presentazione standard di PowerPoint</vt:lpstr>
      <vt:lpstr>Presentazione standard di PowerPoint</vt:lpstr>
      <vt:lpstr>La Sunna e i sunniti </vt:lpstr>
      <vt:lpstr>Presentazione standard di PowerPoint</vt:lpstr>
      <vt:lpstr>Presentazione standard di PowerPoint</vt:lpstr>
      <vt:lpstr>Profeti e inviati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L’islam  presentazione  di Claudio Gobbetti</dc:title>
  <dc:creator>Claudio</dc:creator>
  <cp:lastModifiedBy>PC Claudio</cp:lastModifiedBy>
  <cp:revision>171</cp:revision>
  <dcterms:created xsi:type="dcterms:W3CDTF">2012-04-09T14:59:39Z</dcterms:created>
  <dcterms:modified xsi:type="dcterms:W3CDTF">2022-09-19T15:10:51Z</dcterms:modified>
</cp:coreProperties>
</file>